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44" r:id="rId1"/>
  </p:sldMasterIdLst>
  <p:notesMasterIdLst>
    <p:notesMasterId r:id="rId64"/>
  </p:notesMasterIdLst>
  <p:handoutMasterIdLst>
    <p:handoutMasterId r:id="rId65"/>
  </p:handoutMasterIdLst>
  <p:sldIdLst>
    <p:sldId id="257" r:id="rId2"/>
    <p:sldId id="258" r:id="rId3"/>
    <p:sldId id="308" r:id="rId4"/>
    <p:sldId id="283" r:id="rId5"/>
    <p:sldId id="284" r:id="rId6"/>
    <p:sldId id="259" r:id="rId7"/>
    <p:sldId id="286" r:id="rId8"/>
    <p:sldId id="272" r:id="rId9"/>
    <p:sldId id="287" r:id="rId10"/>
    <p:sldId id="288" r:id="rId11"/>
    <p:sldId id="260" r:id="rId12"/>
    <p:sldId id="261" r:id="rId13"/>
    <p:sldId id="273" r:id="rId14"/>
    <p:sldId id="274" r:id="rId15"/>
    <p:sldId id="275" r:id="rId16"/>
    <p:sldId id="276" r:id="rId17"/>
    <p:sldId id="291" r:id="rId18"/>
    <p:sldId id="296" r:id="rId19"/>
    <p:sldId id="309" r:id="rId20"/>
    <p:sldId id="305" r:id="rId21"/>
    <p:sldId id="293" r:id="rId22"/>
    <p:sldId id="306" r:id="rId23"/>
    <p:sldId id="334" r:id="rId24"/>
    <p:sldId id="335" r:id="rId25"/>
    <p:sldId id="336" r:id="rId26"/>
    <p:sldId id="341" r:id="rId27"/>
    <p:sldId id="346" r:id="rId28"/>
    <p:sldId id="295" r:id="rId29"/>
    <p:sldId id="342" r:id="rId30"/>
    <p:sldId id="262" r:id="rId31"/>
    <p:sldId id="292" r:id="rId32"/>
    <p:sldId id="315" r:id="rId33"/>
    <p:sldId id="316" r:id="rId34"/>
    <p:sldId id="317" r:id="rId35"/>
    <p:sldId id="318" r:id="rId36"/>
    <p:sldId id="319" r:id="rId37"/>
    <p:sldId id="320" r:id="rId38"/>
    <p:sldId id="314" r:id="rId39"/>
    <p:sldId id="337" r:id="rId40"/>
    <p:sldId id="321" r:id="rId41"/>
    <p:sldId id="332" r:id="rId42"/>
    <p:sldId id="322" r:id="rId43"/>
    <p:sldId id="333" r:id="rId44"/>
    <p:sldId id="343" r:id="rId45"/>
    <p:sldId id="344" r:id="rId46"/>
    <p:sldId id="345" r:id="rId47"/>
    <p:sldId id="338" r:id="rId48"/>
    <p:sldId id="339" r:id="rId49"/>
    <p:sldId id="340" r:id="rId50"/>
    <p:sldId id="323" r:id="rId51"/>
    <p:sldId id="313" r:id="rId52"/>
    <p:sldId id="325" r:id="rId53"/>
    <p:sldId id="324" r:id="rId54"/>
    <p:sldId id="327" r:id="rId55"/>
    <p:sldId id="326" r:id="rId56"/>
    <p:sldId id="328" r:id="rId57"/>
    <p:sldId id="329" r:id="rId58"/>
    <p:sldId id="330" r:id="rId59"/>
    <p:sldId id="289" r:id="rId60"/>
    <p:sldId id="290" r:id="rId61"/>
    <p:sldId id="271" r:id="rId62"/>
    <p:sldId id="270"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D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82" autoAdjust="0"/>
    <p:restoredTop sz="94660"/>
  </p:normalViewPr>
  <p:slideViewPr>
    <p:cSldViewPr snapToGrid="0">
      <p:cViewPr varScale="1">
        <p:scale>
          <a:sx n="94" d="100"/>
          <a:sy n="94" d="100"/>
        </p:scale>
        <p:origin x="82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ED8C64-80AA-423F-B15F-93A88E281F7E}" type="datetimeFigureOut">
              <a:rPr lang="en-US" smtClean="0"/>
              <a:t>11/11/2025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AC0D54-61F7-4656-9908-D00CA56A74A9}" type="slidenum">
              <a:rPr lang="en-US" smtClean="0"/>
              <a:t>‹#›</a:t>
            </a:fld>
            <a:endParaRPr lang="en-US"/>
          </a:p>
        </p:txBody>
      </p:sp>
    </p:spTree>
    <p:extLst>
      <p:ext uri="{BB962C8B-B14F-4D97-AF65-F5344CB8AC3E}">
        <p14:creationId xmlns:p14="http://schemas.microsoft.com/office/powerpoint/2010/main" val="279538351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405027-D1B0-46E0-93F0-BFFB94CC2699}" type="datetimeFigureOut">
              <a:rPr lang="en-US" smtClean="0"/>
              <a:t>11/11/2025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51D93D-E2E2-4041-A78A-A3982BC3B3FF}" type="slidenum">
              <a:rPr lang="en-US" smtClean="0"/>
              <a:t>‹#›</a:t>
            </a:fld>
            <a:endParaRPr lang="en-US"/>
          </a:p>
        </p:txBody>
      </p:sp>
    </p:spTree>
    <p:extLst>
      <p:ext uri="{BB962C8B-B14F-4D97-AF65-F5344CB8AC3E}">
        <p14:creationId xmlns:p14="http://schemas.microsoft.com/office/powerpoint/2010/main" val="1202270108"/>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95B7B2-8562-4135-9353-3B968574A4CE}" type="datetime1">
              <a:rPr lang="en-US" smtClean="0"/>
              <a:t>11/11/2025</a:t>
            </a:fld>
            <a:endParaRPr lang="en-US"/>
          </a:p>
        </p:txBody>
      </p:sp>
      <p:sp>
        <p:nvSpPr>
          <p:cNvPr id="5" name="Footer Placeholder 4"/>
          <p:cNvSpPr>
            <a:spLocks noGrp="1"/>
          </p:cNvSpPr>
          <p:nvPr>
            <p:ph type="ftr" sz="quarter" idx="11"/>
          </p:nvPr>
        </p:nvSpPr>
        <p:spPr/>
        <p:txBody>
          <a:bodyPr/>
          <a:lstStyle/>
          <a:p>
            <a:r>
              <a:rPr lang="en-US"/>
              <a:t>Digital literacy content development</a:t>
            </a:r>
          </a:p>
        </p:txBody>
      </p:sp>
      <p:sp>
        <p:nvSpPr>
          <p:cNvPr id="6" name="Slide Number Placeholder 5"/>
          <p:cNvSpPr>
            <a:spLocks noGrp="1"/>
          </p:cNvSpPr>
          <p:nvPr>
            <p:ph type="sldNum" sz="quarter" idx="12"/>
          </p:nvPr>
        </p:nvSpPr>
        <p:spPr/>
        <p:txBody>
          <a:bodyPr/>
          <a:lstStyle/>
          <a:p>
            <a:fld id="{09E9CF89-BBCF-492F-AF7D-D7011443D0B4}"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3454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A490D1-6653-410D-A350-676BD97A4D32}" type="datetime1">
              <a:rPr lang="en-US" smtClean="0"/>
              <a:t>11/11/2025</a:t>
            </a:fld>
            <a:endParaRPr lang="en-US"/>
          </a:p>
        </p:txBody>
      </p:sp>
      <p:sp>
        <p:nvSpPr>
          <p:cNvPr id="5" name="Footer Placeholder 4"/>
          <p:cNvSpPr>
            <a:spLocks noGrp="1"/>
          </p:cNvSpPr>
          <p:nvPr>
            <p:ph type="ftr" sz="quarter" idx="11"/>
          </p:nvPr>
        </p:nvSpPr>
        <p:spPr/>
        <p:txBody>
          <a:bodyPr/>
          <a:lstStyle/>
          <a:p>
            <a:r>
              <a:rPr lang="en-US"/>
              <a:t>Digital literacy content development</a:t>
            </a:r>
          </a:p>
        </p:txBody>
      </p:sp>
      <p:sp>
        <p:nvSpPr>
          <p:cNvPr id="6" name="Slide Number Placeholder 5"/>
          <p:cNvSpPr>
            <a:spLocks noGrp="1"/>
          </p:cNvSpPr>
          <p:nvPr>
            <p:ph type="sldNum" sz="quarter" idx="12"/>
          </p:nvPr>
        </p:nvSpPr>
        <p:spPr/>
        <p:txBody>
          <a:bodyPr/>
          <a:lstStyle/>
          <a:p>
            <a:fld id="{09E9CF89-BBCF-492F-AF7D-D7011443D0B4}" type="slidenum">
              <a:rPr lang="en-US" smtClean="0"/>
              <a:t>‹#›</a:t>
            </a:fld>
            <a:endParaRPr lang="en-US"/>
          </a:p>
        </p:txBody>
      </p:sp>
    </p:spTree>
    <p:extLst>
      <p:ext uri="{BB962C8B-B14F-4D97-AF65-F5344CB8AC3E}">
        <p14:creationId xmlns:p14="http://schemas.microsoft.com/office/powerpoint/2010/main" val="1403442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5C1B18-AE77-44B0-8555-E2B466D4CFDA}" type="datetime1">
              <a:rPr lang="en-US" smtClean="0"/>
              <a:t>11/11/2025</a:t>
            </a:fld>
            <a:endParaRPr lang="en-US"/>
          </a:p>
        </p:txBody>
      </p:sp>
      <p:sp>
        <p:nvSpPr>
          <p:cNvPr id="5" name="Footer Placeholder 4"/>
          <p:cNvSpPr>
            <a:spLocks noGrp="1"/>
          </p:cNvSpPr>
          <p:nvPr>
            <p:ph type="ftr" sz="quarter" idx="11"/>
          </p:nvPr>
        </p:nvSpPr>
        <p:spPr/>
        <p:txBody>
          <a:bodyPr/>
          <a:lstStyle/>
          <a:p>
            <a:r>
              <a:rPr lang="en-US"/>
              <a:t>Digital literacy content development</a:t>
            </a:r>
          </a:p>
        </p:txBody>
      </p:sp>
      <p:sp>
        <p:nvSpPr>
          <p:cNvPr id="6" name="Slide Number Placeholder 5"/>
          <p:cNvSpPr>
            <a:spLocks noGrp="1"/>
          </p:cNvSpPr>
          <p:nvPr>
            <p:ph type="sldNum" sz="quarter" idx="12"/>
          </p:nvPr>
        </p:nvSpPr>
        <p:spPr/>
        <p:txBody>
          <a:bodyPr/>
          <a:lstStyle/>
          <a:p>
            <a:fld id="{09E9CF89-BBCF-492F-AF7D-D7011443D0B4}" type="slidenum">
              <a:rPr lang="en-US" smtClean="0"/>
              <a:t>‹#›</a:t>
            </a:fld>
            <a:endParaRPr lang="en-US"/>
          </a:p>
        </p:txBody>
      </p:sp>
    </p:spTree>
    <p:extLst>
      <p:ext uri="{BB962C8B-B14F-4D97-AF65-F5344CB8AC3E}">
        <p14:creationId xmlns:p14="http://schemas.microsoft.com/office/powerpoint/2010/main" val="1212284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D69D20-E234-4253-9BEB-4C98D3C877C9}" type="datetime1">
              <a:rPr lang="en-US" smtClean="0"/>
              <a:t>11/11/2025</a:t>
            </a:fld>
            <a:endParaRPr lang="en-US"/>
          </a:p>
        </p:txBody>
      </p:sp>
      <p:sp>
        <p:nvSpPr>
          <p:cNvPr id="5" name="Footer Placeholder 4"/>
          <p:cNvSpPr>
            <a:spLocks noGrp="1"/>
          </p:cNvSpPr>
          <p:nvPr>
            <p:ph type="ftr" sz="quarter" idx="11"/>
          </p:nvPr>
        </p:nvSpPr>
        <p:spPr/>
        <p:txBody>
          <a:bodyPr/>
          <a:lstStyle/>
          <a:p>
            <a:r>
              <a:rPr lang="en-US"/>
              <a:t>Digital literacy content development</a:t>
            </a:r>
          </a:p>
        </p:txBody>
      </p:sp>
      <p:sp>
        <p:nvSpPr>
          <p:cNvPr id="6" name="Slide Number Placeholder 5"/>
          <p:cNvSpPr>
            <a:spLocks noGrp="1"/>
          </p:cNvSpPr>
          <p:nvPr>
            <p:ph type="sldNum" sz="quarter" idx="12"/>
          </p:nvPr>
        </p:nvSpPr>
        <p:spPr/>
        <p:txBody>
          <a:bodyPr/>
          <a:lstStyle/>
          <a:p>
            <a:fld id="{09E9CF89-BBCF-492F-AF7D-D7011443D0B4}" type="slidenum">
              <a:rPr lang="en-US" smtClean="0"/>
              <a:t>‹#›</a:t>
            </a:fld>
            <a:endParaRPr lang="en-US"/>
          </a:p>
        </p:txBody>
      </p:sp>
    </p:spTree>
    <p:extLst>
      <p:ext uri="{BB962C8B-B14F-4D97-AF65-F5344CB8AC3E}">
        <p14:creationId xmlns:p14="http://schemas.microsoft.com/office/powerpoint/2010/main" val="1123094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902001-74EF-4603-B1A6-A5D57CC47EA2}" type="datetime1">
              <a:rPr lang="en-US" smtClean="0"/>
              <a:t>11/11/2025</a:t>
            </a:fld>
            <a:endParaRPr lang="en-US"/>
          </a:p>
        </p:txBody>
      </p:sp>
      <p:sp>
        <p:nvSpPr>
          <p:cNvPr id="5" name="Footer Placeholder 4"/>
          <p:cNvSpPr>
            <a:spLocks noGrp="1"/>
          </p:cNvSpPr>
          <p:nvPr>
            <p:ph type="ftr" sz="quarter" idx="11"/>
          </p:nvPr>
        </p:nvSpPr>
        <p:spPr/>
        <p:txBody>
          <a:bodyPr/>
          <a:lstStyle/>
          <a:p>
            <a:r>
              <a:rPr lang="en-US"/>
              <a:t>Digital literacy content development</a:t>
            </a:r>
          </a:p>
        </p:txBody>
      </p:sp>
      <p:sp>
        <p:nvSpPr>
          <p:cNvPr id="6" name="Slide Number Placeholder 5"/>
          <p:cNvSpPr>
            <a:spLocks noGrp="1"/>
          </p:cNvSpPr>
          <p:nvPr>
            <p:ph type="sldNum" sz="quarter" idx="12"/>
          </p:nvPr>
        </p:nvSpPr>
        <p:spPr/>
        <p:txBody>
          <a:bodyPr/>
          <a:lstStyle/>
          <a:p>
            <a:fld id="{09E9CF89-BBCF-492F-AF7D-D7011443D0B4}"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08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F753E2-115E-409E-B04C-BD2A88064569}" type="datetime1">
              <a:rPr lang="en-US" smtClean="0"/>
              <a:t>11/11/2025</a:t>
            </a:fld>
            <a:endParaRPr lang="en-US"/>
          </a:p>
        </p:txBody>
      </p:sp>
      <p:sp>
        <p:nvSpPr>
          <p:cNvPr id="6" name="Footer Placeholder 5"/>
          <p:cNvSpPr>
            <a:spLocks noGrp="1"/>
          </p:cNvSpPr>
          <p:nvPr>
            <p:ph type="ftr" sz="quarter" idx="11"/>
          </p:nvPr>
        </p:nvSpPr>
        <p:spPr/>
        <p:txBody>
          <a:bodyPr/>
          <a:lstStyle/>
          <a:p>
            <a:r>
              <a:rPr lang="en-US"/>
              <a:t>Digital literacy content development</a:t>
            </a:r>
          </a:p>
        </p:txBody>
      </p:sp>
      <p:sp>
        <p:nvSpPr>
          <p:cNvPr id="7" name="Slide Number Placeholder 6"/>
          <p:cNvSpPr>
            <a:spLocks noGrp="1"/>
          </p:cNvSpPr>
          <p:nvPr>
            <p:ph type="sldNum" sz="quarter" idx="12"/>
          </p:nvPr>
        </p:nvSpPr>
        <p:spPr/>
        <p:txBody>
          <a:bodyPr/>
          <a:lstStyle/>
          <a:p>
            <a:fld id="{09E9CF89-BBCF-492F-AF7D-D7011443D0B4}" type="slidenum">
              <a:rPr lang="en-US" smtClean="0"/>
              <a:t>‹#›</a:t>
            </a:fld>
            <a:endParaRPr lang="en-US"/>
          </a:p>
        </p:txBody>
      </p:sp>
    </p:spTree>
    <p:extLst>
      <p:ext uri="{BB962C8B-B14F-4D97-AF65-F5344CB8AC3E}">
        <p14:creationId xmlns:p14="http://schemas.microsoft.com/office/powerpoint/2010/main" val="1815098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805F61-2ECD-4DCE-9676-3E454970247B}" type="datetime1">
              <a:rPr lang="en-US" smtClean="0"/>
              <a:t>11/11/2025</a:t>
            </a:fld>
            <a:endParaRPr lang="en-US"/>
          </a:p>
        </p:txBody>
      </p:sp>
      <p:sp>
        <p:nvSpPr>
          <p:cNvPr id="8" name="Footer Placeholder 7"/>
          <p:cNvSpPr>
            <a:spLocks noGrp="1"/>
          </p:cNvSpPr>
          <p:nvPr>
            <p:ph type="ftr" sz="quarter" idx="11"/>
          </p:nvPr>
        </p:nvSpPr>
        <p:spPr/>
        <p:txBody>
          <a:bodyPr/>
          <a:lstStyle/>
          <a:p>
            <a:r>
              <a:rPr lang="en-US"/>
              <a:t>Digital literacy content development</a:t>
            </a:r>
          </a:p>
        </p:txBody>
      </p:sp>
      <p:sp>
        <p:nvSpPr>
          <p:cNvPr id="9" name="Slide Number Placeholder 8"/>
          <p:cNvSpPr>
            <a:spLocks noGrp="1"/>
          </p:cNvSpPr>
          <p:nvPr>
            <p:ph type="sldNum" sz="quarter" idx="12"/>
          </p:nvPr>
        </p:nvSpPr>
        <p:spPr/>
        <p:txBody>
          <a:bodyPr/>
          <a:lstStyle/>
          <a:p>
            <a:fld id="{09E9CF89-BBCF-492F-AF7D-D7011443D0B4}" type="slidenum">
              <a:rPr lang="en-US" smtClean="0"/>
              <a:t>‹#›</a:t>
            </a:fld>
            <a:endParaRPr lang="en-US"/>
          </a:p>
        </p:txBody>
      </p:sp>
    </p:spTree>
    <p:extLst>
      <p:ext uri="{BB962C8B-B14F-4D97-AF65-F5344CB8AC3E}">
        <p14:creationId xmlns:p14="http://schemas.microsoft.com/office/powerpoint/2010/main" val="281805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3DAAE1-BB23-40DD-ABEA-ADEFFEFB5A21}" type="datetime1">
              <a:rPr lang="en-US" smtClean="0"/>
              <a:t>11/11/2025</a:t>
            </a:fld>
            <a:endParaRPr lang="en-US"/>
          </a:p>
        </p:txBody>
      </p:sp>
      <p:sp>
        <p:nvSpPr>
          <p:cNvPr id="4" name="Footer Placeholder 3"/>
          <p:cNvSpPr>
            <a:spLocks noGrp="1"/>
          </p:cNvSpPr>
          <p:nvPr>
            <p:ph type="ftr" sz="quarter" idx="11"/>
          </p:nvPr>
        </p:nvSpPr>
        <p:spPr/>
        <p:txBody>
          <a:bodyPr/>
          <a:lstStyle/>
          <a:p>
            <a:r>
              <a:rPr lang="en-US"/>
              <a:t>Digital literacy content development</a:t>
            </a:r>
          </a:p>
        </p:txBody>
      </p:sp>
      <p:sp>
        <p:nvSpPr>
          <p:cNvPr id="5" name="Slide Number Placeholder 4"/>
          <p:cNvSpPr>
            <a:spLocks noGrp="1"/>
          </p:cNvSpPr>
          <p:nvPr>
            <p:ph type="sldNum" sz="quarter" idx="12"/>
          </p:nvPr>
        </p:nvSpPr>
        <p:spPr/>
        <p:txBody>
          <a:bodyPr/>
          <a:lstStyle/>
          <a:p>
            <a:fld id="{09E9CF89-BBCF-492F-AF7D-D7011443D0B4}" type="slidenum">
              <a:rPr lang="en-US" smtClean="0"/>
              <a:t>‹#›</a:t>
            </a:fld>
            <a:endParaRPr lang="en-US"/>
          </a:p>
        </p:txBody>
      </p:sp>
    </p:spTree>
    <p:extLst>
      <p:ext uri="{BB962C8B-B14F-4D97-AF65-F5344CB8AC3E}">
        <p14:creationId xmlns:p14="http://schemas.microsoft.com/office/powerpoint/2010/main" val="642918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2225BE3-6D08-4A69-A41A-0E0C43A9D29F}" type="datetime1">
              <a:rPr lang="en-US" smtClean="0"/>
              <a:t>11/11/2025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Digital literacy content development</a:t>
            </a:r>
          </a:p>
        </p:txBody>
      </p:sp>
      <p:sp>
        <p:nvSpPr>
          <p:cNvPr id="9" name="Slide Number Placeholder 8"/>
          <p:cNvSpPr>
            <a:spLocks noGrp="1"/>
          </p:cNvSpPr>
          <p:nvPr>
            <p:ph type="sldNum" sz="quarter" idx="12"/>
          </p:nvPr>
        </p:nvSpPr>
        <p:spPr/>
        <p:txBody>
          <a:bodyPr/>
          <a:lstStyle/>
          <a:p>
            <a:fld id="{09E9CF89-BBCF-492F-AF7D-D7011443D0B4}" type="slidenum">
              <a:rPr lang="en-US" smtClean="0"/>
              <a:t>‹#›</a:t>
            </a:fld>
            <a:endParaRPr lang="en-US"/>
          </a:p>
        </p:txBody>
      </p:sp>
    </p:spTree>
    <p:extLst>
      <p:ext uri="{BB962C8B-B14F-4D97-AF65-F5344CB8AC3E}">
        <p14:creationId xmlns:p14="http://schemas.microsoft.com/office/powerpoint/2010/main" val="884416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E00D43CE-D1D3-4902-B49B-EC66ECD83D55}" type="datetime1">
              <a:rPr lang="en-US" smtClean="0"/>
              <a:t>11/11/2025</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Digital literacy content development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9E9CF89-BBCF-492F-AF7D-D7011443D0B4}" type="slidenum">
              <a:rPr lang="en-US" smtClean="0"/>
              <a:t>‹#›</a:t>
            </a:fld>
            <a:endParaRPr lang="en-US"/>
          </a:p>
        </p:txBody>
      </p:sp>
    </p:spTree>
    <p:extLst>
      <p:ext uri="{BB962C8B-B14F-4D97-AF65-F5344CB8AC3E}">
        <p14:creationId xmlns:p14="http://schemas.microsoft.com/office/powerpoint/2010/main" val="2622780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93D70B1-3BD9-4F03-85D6-B8651982FDA0}" type="datetime1">
              <a:rPr lang="en-US" smtClean="0"/>
              <a:t>11/11/2025</a:t>
            </a:fld>
            <a:endParaRPr lang="en-US"/>
          </a:p>
        </p:txBody>
      </p:sp>
      <p:sp>
        <p:nvSpPr>
          <p:cNvPr id="6" name="Footer Placeholder 5"/>
          <p:cNvSpPr>
            <a:spLocks noGrp="1"/>
          </p:cNvSpPr>
          <p:nvPr>
            <p:ph type="ftr" sz="quarter" idx="11"/>
          </p:nvPr>
        </p:nvSpPr>
        <p:spPr/>
        <p:txBody>
          <a:bodyPr/>
          <a:lstStyle/>
          <a:p>
            <a:r>
              <a:rPr lang="en-US"/>
              <a:t>Digital literacy content development</a:t>
            </a:r>
          </a:p>
        </p:txBody>
      </p:sp>
      <p:sp>
        <p:nvSpPr>
          <p:cNvPr id="7" name="Slide Number Placeholder 6"/>
          <p:cNvSpPr>
            <a:spLocks noGrp="1"/>
          </p:cNvSpPr>
          <p:nvPr>
            <p:ph type="sldNum" sz="quarter" idx="12"/>
          </p:nvPr>
        </p:nvSpPr>
        <p:spPr/>
        <p:txBody>
          <a:bodyPr/>
          <a:lstStyle/>
          <a:p>
            <a:fld id="{09E9CF89-BBCF-492F-AF7D-D7011443D0B4}" type="slidenum">
              <a:rPr lang="en-US" smtClean="0"/>
              <a:t>‹#›</a:t>
            </a:fld>
            <a:endParaRPr lang="en-US"/>
          </a:p>
        </p:txBody>
      </p:sp>
    </p:spTree>
    <p:extLst>
      <p:ext uri="{BB962C8B-B14F-4D97-AF65-F5344CB8AC3E}">
        <p14:creationId xmlns:p14="http://schemas.microsoft.com/office/powerpoint/2010/main" val="1303247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0AA2D060-DE7E-417A-A52C-6759D70861AB}" type="datetime1">
              <a:rPr lang="en-US" smtClean="0"/>
              <a:t>11/11/2025</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Digital literacy content development</a:t>
            </a:r>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09E9CF89-BBCF-492F-AF7D-D7011443D0B4}"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308638"/>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dlc.gov.et/"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dlc.gov.et/"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5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1.png" descr="Image result for mint ethiopia"/>
          <p:cNvPicPr/>
          <p:nvPr/>
        </p:nvPicPr>
        <p:blipFill>
          <a:blip r:embed="rId2"/>
          <a:srcRect t="16000" b="13498"/>
          <a:stretch>
            <a:fillRect/>
          </a:stretch>
        </p:blipFill>
        <p:spPr>
          <a:xfrm>
            <a:off x="412535" y="416039"/>
            <a:ext cx="2683361" cy="1530326"/>
          </a:xfrm>
          <a:prstGeom prst="rect">
            <a:avLst/>
          </a:prstGeom>
          <a:ln/>
        </p:spPr>
      </p:pic>
      <p:pic>
        <p:nvPicPr>
          <p:cNvPr id="4" name="Picture 3"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4858" y="539150"/>
            <a:ext cx="2114460" cy="1610134"/>
          </a:xfrm>
          <a:prstGeom prst="rect">
            <a:avLst/>
          </a:prstGeom>
          <a:noFill/>
          <a:ln w="9525">
            <a:noFill/>
            <a:miter lim="800000"/>
            <a:headEnd/>
            <a:tailEnd/>
          </a:ln>
        </p:spPr>
      </p:pic>
      <p:sp>
        <p:nvSpPr>
          <p:cNvPr id="6" name="Rectangle 5"/>
          <p:cNvSpPr/>
          <p:nvPr/>
        </p:nvSpPr>
        <p:spPr>
          <a:xfrm>
            <a:off x="412535" y="2895538"/>
            <a:ext cx="8421921" cy="1307537"/>
          </a:xfrm>
          <a:prstGeom prst="rect">
            <a:avLst/>
          </a:prstGeom>
        </p:spPr>
        <p:txBody>
          <a:bodyPr wrap="none">
            <a:spAutoFit/>
          </a:bodyPr>
          <a:lstStyle/>
          <a:p>
            <a:pPr algn="ctr">
              <a:lnSpc>
                <a:spcPct val="150000"/>
              </a:lnSpc>
            </a:pPr>
            <a:r>
              <a:rPr lang="en-US" sz="2800" b="1" dirty="0">
                <a:solidFill>
                  <a:srgbClr val="04525B"/>
                </a:solidFill>
                <a:latin typeface="Times New Roman" panose="02020603050405020304" pitchFamily="18" charset="0"/>
                <a:cs typeface="Times New Roman" panose="02020603050405020304" pitchFamily="18" charset="0"/>
              </a:rPr>
              <a:t>TRAINING </a:t>
            </a:r>
          </a:p>
          <a:p>
            <a:pPr algn="ctr">
              <a:lnSpc>
                <a:spcPct val="150000"/>
              </a:lnSpc>
            </a:pPr>
            <a:r>
              <a:rPr lang="en-US" sz="2800" b="1" dirty="0">
                <a:solidFill>
                  <a:srgbClr val="04525B"/>
                </a:solidFill>
                <a:latin typeface="Times New Roman" panose="02020603050405020304" pitchFamily="18" charset="0"/>
                <a:cs typeface="Times New Roman" panose="02020603050405020304" pitchFamily="18" charset="0"/>
              </a:rPr>
              <a:t>DIGITAL LITERACY CONTENT DEVELOPMENT</a:t>
            </a:r>
          </a:p>
        </p:txBody>
      </p:sp>
      <p:sp>
        <p:nvSpPr>
          <p:cNvPr id="2" name="Date Placeholder 1"/>
          <p:cNvSpPr>
            <a:spLocks noGrp="1"/>
          </p:cNvSpPr>
          <p:nvPr>
            <p:ph type="dt" sz="half" idx="10"/>
          </p:nvPr>
        </p:nvSpPr>
        <p:spPr/>
        <p:txBody>
          <a:bodyPr/>
          <a:lstStyle/>
          <a:p>
            <a:fld id="{2AD2BFD4-A80C-4E38-8DEF-C2E305CA8544}" type="datetime1">
              <a:rPr lang="en-US" smtClean="0"/>
              <a:t>11/11/2025</a:t>
            </a:fld>
            <a:endParaRPr lang="en-US" dirty="0"/>
          </a:p>
        </p:txBody>
      </p:sp>
      <p:sp>
        <p:nvSpPr>
          <p:cNvPr id="5" name="Footer Placeholder 4"/>
          <p:cNvSpPr>
            <a:spLocks noGrp="1"/>
          </p:cNvSpPr>
          <p:nvPr>
            <p:ph type="ftr" sz="quarter" idx="11"/>
          </p:nvPr>
        </p:nvSpPr>
        <p:spPr/>
        <p:txBody>
          <a:bodyPr/>
          <a:lstStyle/>
          <a:p>
            <a:r>
              <a:rPr lang="en-US"/>
              <a:t>Digital literacy content development</a:t>
            </a:r>
          </a:p>
        </p:txBody>
      </p:sp>
      <p:sp>
        <p:nvSpPr>
          <p:cNvPr id="7" name="Slide Number Placeholder 6"/>
          <p:cNvSpPr>
            <a:spLocks noGrp="1"/>
          </p:cNvSpPr>
          <p:nvPr>
            <p:ph type="sldNum" sz="quarter" idx="12"/>
          </p:nvPr>
        </p:nvSpPr>
        <p:spPr/>
        <p:txBody>
          <a:bodyPr/>
          <a:lstStyle/>
          <a:p>
            <a:fld id="{09E9CF89-BBCF-492F-AF7D-D7011443D0B4}" type="slidenum">
              <a:rPr lang="en-US" smtClean="0"/>
              <a:t>1</a:t>
            </a:fld>
            <a:endParaRPr lang="en-US"/>
          </a:p>
        </p:txBody>
      </p:sp>
      <p:sp>
        <p:nvSpPr>
          <p:cNvPr id="8" name="Rectangle 7"/>
          <p:cNvSpPr/>
          <p:nvPr/>
        </p:nvSpPr>
        <p:spPr>
          <a:xfrm>
            <a:off x="6105994" y="4949329"/>
            <a:ext cx="2987016" cy="923330"/>
          </a:xfrm>
          <a:prstGeom prst="rect">
            <a:avLst/>
          </a:prstGeom>
        </p:spPr>
        <p:txBody>
          <a:bodyPr wrap="square">
            <a:spAutoFit/>
          </a:bodyPr>
          <a:lstStyle/>
          <a:p>
            <a:pPr>
              <a:lnSpc>
                <a:spcPct val="150000"/>
              </a:lnSpc>
            </a:pPr>
            <a:r>
              <a:rPr lang="en-US" b="1" dirty="0">
                <a:latin typeface="Times New Roman" panose="02020603050405020304" pitchFamily="18" charset="0"/>
                <a:cs typeface="Times New Roman" panose="02020603050405020304" pitchFamily="18" charset="0"/>
              </a:rPr>
              <a:t>Nov, 2025</a:t>
            </a:r>
          </a:p>
          <a:p>
            <a:pPr>
              <a:lnSpc>
                <a:spcPct val="150000"/>
              </a:lnSpc>
            </a:pPr>
            <a:r>
              <a:rPr lang="en-US" b="1" dirty="0">
                <a:latin typeface="Times New Roman" panose="02020603050405020304" pitchFamily="18" charset="0"/>
                <a:cs typeface="Times New Roman" panose="02020603050405020304" pitchFamily="18" charset="0"/>
              </a:rPr>
              <a:t>Addis Ababa, Ethiopia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7747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4010" y="621742"/>
            <a:ext cx="6593343"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CONTENT DEVELOPMENT PROCESS</a:t>
            </a:r>
            <a:endParaRPr lang="en-US"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668953" y="1657842"/>
            <a:ext cx="7808473" cy="3595856"/>
          </a:xfrm>
          <a:prstGeom prst="rect">
            <a:avLst/>
          </a:prstGeom>
        </p:spPr>
        <p:txBody>
          <a:bodyPr wrap="square">
            <a:spAutoFit/>
          </a:bodyPr>
          <a:lstStyle/>
          <a:p>
            <a:pPr marL="285750" indent="-285750">
              <a:lnSpc>
                <a:spcPct val="150000"/>
              </a:lnSpc>
              <a:spcAft>
                <a:spcPts val="800"/>
              </a:spcAft>
              <a:buFont typeface="Wingdings" panose="05000000000000000000" pitchFamily="2" charset="2"/>
              <a:buChar char="v"/>
            </a:pPr>
            <a:r>
              <a:rPr lang="en-US" dirty="0">
                <a:latin typeface="Times New Roman" panose="02020603050405020304" pitchFamily="18" charset="0"/>
                <a:ea typeface="Calibri" panose="020F0502020204030204" pitchFamily="34" charset="0"/>
                <a:cs typeface="Times New Roman" panose="02020603050405020304" pitchFamily="18" charset="0"/>
              </a:rPr>
              <a:t>Sectors Addressed</a:t>
            </a:r>
          </a:p>
          <a:p>
            <a:pPr marL="742950" lvl="1" indent="-285750">
              <a:lnSpc>
                <a:spcPct val="150000"/>
              </a:lnSpc>
              <a:spcAft>
                <a:spcPts val="800"/>
              </a:spcAft>
              <a:buFont typeface="Arial" panose="020B0604020202020204" pitchFamily="34" charset="0"/>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The four sectors were selected and confirmed by the Ministry of Innovation and Technology.  </a:t>
            </a:r>
          </a:p>
          <a:p>
            <a:pPr marL="742950" lvl="1" indent="-285750">
              <a:lnSpc>
                <a:spcPct val="150000"/>
              </a:lnSpc>
              <a:spcAft>
                <a:spcPts val="800"/>
              </a:spcAft>
              <a:buFont typeface="Arial" panose="020B0604020202020204" pitchFamily="34" charset="0"/>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The Topics for agriculture, health, child education, and Digital literacy were approved and confirmed by the Ministry of Agriculture Ministry of Health,  Ministry of Education, and Ministry of Innovation and Technology respectively</a:t>
            </a:r>
            <a:r>
              <a:rPr lang="en-US" dirty="0">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nSpc>
                <a:spcPct val="150000"/>
              </a:lnSpc>
              <a:spcAft>
                <a:spcPts val="800"/>
              </a:spcAft>
              <a:buFont typeface="Wingdings" panose="05000000000000000000" pitchFamily="2" charset="2"/>
              <a:buChar char="v"/>
            </a:pPr>
            <a:r>
              <a:rPr lang="en-US" dirty="0">
                <a:latin typeface="Times New Roman" panose="02020603050405020304" pitchFamily="18" charset="0"/>
                <a:ea typeface="Calibri" panose="020F0502020204030204" pitchFamily="34" charset="0"/>
                <a:cs typeface="Times New Roman" panose="02020603050405020304" pitchFamily="18" charset="0"/>
              </a:rPr>
              <a:t>Audience</a:t>
            </a:r>
          </a:p>
          <a:p>
            <a:pPr marL="742950" lvl="1" indent="-285750">
              <a:lnSpc>
                <a:spcPct val="150000"/>
              </a:lnSpc>
              <a:spcAft>
                <a:spcPts val="800"/>
              </a:spcAft>
              <a:buFont typeface="Arial" panose="020B0604020202020204" pitchFamily="34" charset="0"/>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Farmers, parents, educators, and young students in rural and semi-urban areas.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Date Placeholder 7"/>
          <p:cNvSpPr>
            <a:spLocks noGrp="1"/>
          </p:cNvSpPr>
          <p:nvPr>
            <p:ph type="dt" sz="half" idx="10"/>
          </p:nvPr>
        </p:nvSpPr>
        <p:spPr/>
        <p:txBody>
          <a:bodyPr/>
          <a:lstStyle/>
          <a:p>
            <a:fld id="{3FD4D8A7-CB07-489E-BA61-A18FBA57E36B}" type="datetime1">
              <a:rPr lang="en-US" smtClean="0"/>
              <a:t>11/11/2025</a:t>
            </a:fld>
            <a:endParaRPr lang="en-US"/>
          </a:p>
        </p:txBody>
      </p:sp>
      <p:sp>
        <p:nvSpPr>
          <p:cNvPr id="9" name="Footer Placeholder 8"/>
          <p:cNvSpPr>
            <a:spLocks noGrp="1"/>
          </p:cNvSpPr>
          <p:nvPr>
            <p:ph type="ftr" sz="quarter" idx="11"/>
          </p:nvPr>
        </p:nvSpPr>
        <p:spPr/>
        <p:txBody>
          <a:bodyPr/>
          <a:lstStyle/>
          <a:p>
            <a:r>
              <a:rPr lang="en-US"/>
              <a:t>Digital literacy content development</a:t>
            </a:r>
          </a:p>
        </p:txBody>
      </p:sp>
      <p:sp>
        <p:nvSpPr>
          <p:cNvPr id="10" name="Slide Number Placeholder 9"/>
          <p:cNvSpPr>
            <a:spLocks noGrp="1"/>
          </p:cNvSpPr>
          <p:nvPr>
            <p:ph type="sldNum" sz="quarter" idx="12"/>
          </p:nvPr>
        </p:nvSpPr>
        <p:spPr/>
        <p:txBody>
          <a:bodyPr/>
          <a:lstStyle/>
          <a:p>
            <a:fld id="{09E9CF89-BBCF-492F-AF7D-D7011443D0B4}" type="slidenum">
              <a:rPr lang="en-US" smtClean="0"/>
              <a:t>10</a:t>
            </a:fld>
            <a:endParaRPr lang="en-US"/>
          </a:p>
        </p:txBody>
      </p:sp>
      <p:pic>
        <p:nvPicPr>
          <p:cNvPr id="11"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12" name="Picture 11"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2063990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
        <p:nvSpPr>
          <p:cNvPr id="3" name="Rectangle 2"/>
          <p:cNvSpPr/>
          <p:nvPr/>
        </p:nvSpPr>
        <p:spPr>
          <a:xfrm>
            <a:off x="300443" y="1076606"/>
            <a:ext cx="8347167" cy="1025922"/>
          </a:xfrm>
          <a:prstGeom prst="rect">
            <a:avLst/>
          </a:prstGeom>
        </p:spPr>
        <p:txBody>
          <a:bodyPr wrap="square">
            <a:spAutoFit/>
          </a:bodyPr>
          <a:lstStyle/>
          <a:p>
            <a:pPr>
              <a:lnSpc>
                <a:spcPct val="150000"/>
              </a:lnSpc>
              <a:spcAft>
                <a:spcPts val="800"/>
              </a:spcAft>
            </a:pPr>
            <a:r>
              <a:rPr lang="en-US" b="1" dirty="0">
                <a:solidFill>
                  <a:schemeClr val="accent1">
                    <a:lumMod val="50000"/>
                  </a:schemeClr>
                </a:solidFill>
                <a:latin typeface="Times New Roman" panose="02020603050405020304" pitchFamily="18" charset="0"/>
                <a:ea typeface="Calibri" panose="020F0502020204030204" pitchFamily="34" charset="0"/>
                <a:cs typeface="Times New Roman" panose="02020603050405020304" pitchFamily="18" charset="0"/>
              </a:rPr>
              <a:t>1. Research and planning </a:t>
            </a:r>
          </a:p>
          <a:p>
            <a:pPr marL="285750" indent="-285750">
              <a:lnSpc>
                <a:spcPct val="150000"/>
              </a:lnSpc>
              <a:spcAft>
                <a:spcPts val="800"/>
              </a:spcAft>
              <a:buFont typeface="Wingdings" panose="05000000000000000000" pitchFamily="2" charset="2"/>
              <a:buChar char="v"/>
            </a:pPr>
            <a:r>
              <a:rPr lang="en-US" dirty="0">
                <a:latin typeface="Times New Roman" panose="02020603050405020304" pitchFamily="18" charset="0"/>
                <a:ea typeface="Calibri" panose="020F0502020204030204" pitchFamily="34" charset="0"/>
                <a:cs typeface="Times New Roman" panose="02020603050405020304" pitchFamily="18" charset="0"/>
              </a:rPr>
              <a:t>Intracom has selected five highly qualified content developers for the four sectors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14349396"/>
              </p:ext>
            </p:extLst>
          </p:nvPr>
        </p:nvGraphicFramePr>
        <p:xfrm>
          <a:off x="558585" y="2226824"/>
          <a:ext cx="7850778" cy="3808652"/>
        </p:xfrm>
        <a:graphic>
          <a:graphicData uri="http://schemas.openxmlformats.org/drawingml/2006/table">
            <a:tbl>
              <a:tblPr firstRow="1" firstCol="1" bandRow="1"/>
              <a:tblGrid>
                <a:gridCol w="435384">
                  <a:extLst>
                    <a:ext uri="{9D8B030D-6E8A-4147-A177-3AD203B41FA5}">
                      <a16:colId xmlns="" xmlns:a16="http://schemas.microsoft.com/office/drawing/2014/main" val="3568745014"/>
                    </a:ext>
                  </a:extLst>
                </a:gridCol>
                <a:gridCol w="1737977">
                  <a:extLst>
                    <a:ext uri="{9D8B030D-6E8A-4147-A177-3AD203B41FA5}">
                      <a16:colId xmlns="" xmlns:a16="http://schemas.microsoft.com/office/drawing/2014/main" val="2140352643"/>
                    </a:ext>
                  </a:extLst>
                </a:gridCol>
                <a:gridCol w="1870966">
                  <a:extLst>
                    <a:ext uri="{9D8B030D-6E8A-4147-A177-3AD203B41FA5}">
                      <a16:colId xmlns="" xmlns:a16="http://schemas.microsoft.com/office/drawing/2014/main" val="4267433450"/>
                    </a:ext>
                  </a:extLst>
                </a:gridCol>
                <a:gridCol w="1483871">
                  <a:extLst>
                    <a:ext uri="{9D8B030D-6E8A-4147-A177-3AD203B41FA5}">
                      <a16:colId xmlns="" xmlns:a16="http://schemas.microsoft.com/office/drawing/2014/main" val="1689606543"/>
                    </a:ext>
                  </a:extLst>
                </a:gridCol>
                <a:gridCol w="2322580">
                  <a:extLst>
                    <a:ext uri="{9D8B030D-6E8A-4147-A177-3AD203B41FA5}">
                      <a16:colId xmlns="" xmlns:a16="http://schemas.microsoft.com/office/drawing/2014/main" val="1915098970"/>
                    </a:ext>
                  </a:extLst>
                </a:gridCol>
              </a:tblGrid>
              <a:tr h="219761">
                <a:tc>
                  <a:txBody>
                    <a:bodyPr/>
                    <a:lstStyle/>
                    <a:p>
                      <a:pPr marL="0" marR="0" algn="just">
                        <a:lnSpc>
                          <a:spcPct val="115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No.</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marL="0" marR="0" algn="just">
                        <a:lnSpc>
                          <a:spcPct val="115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Full Name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marL="0" marR="0" algn="just">
                        <a:lnSpc>
                          <a:spcPct val="115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Title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marL="0" marR="0" algn="just">
                        <a:lnSpc>
                          <a:spcPct val="115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Profession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marL="0" marR="0" algn="just">
                        <a:lnSpc>
                          <a:spcPct val="115000"/>
                        </a:lnSpc>
                        <a:spcBef>
                          <a:spcPts val="0"/>
                        </a:spcBef>
                        <a:spcAft>
                          <a:spcPts val="0"/>
                        </a:spcAft>
                      </a:pPr>
                      <a:r>
                        <a:rPr lang="en-US" sz="1100" b="1">
                          <a:effectLst/>
                          <a:latin typeface="Times New Roman" panose="02020603050405020304" pitchFamily="18" charset="0"/>
                          <a:ea typeface="Calibri" panose="020F0502020204030204" pitchFamily="34" charset="0"/>
                          <a:cs typeface="Times New Roman" panose="02020603050405020304" pitchFamily="18" charset="0"/>
                        </a:rPr>
                        <a:t>Contributions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extLst>
                  <a:ext uri="{0D108BD9-81ED-4DB2-BD59-A6C34878D82A}">
                    <a16:rowId xmlns="" xmlns:a16="http://schemas.microsoft.com/office/drawing/2014/main" val="2541534138"/>
                  </a:ext>
                </a:extLst>
              </a:tr>
              <a:tr h="792852">
                <a:tc>
                  <a:txBody>
                    <a:bodyPr/>
                    <a:lstStyle/>
                    <a:p>
                      <a:pPr marL="0" marR="0" lvl="0" indent="0" algn="just">
                        <a:lnSpc>
                          <a:spcPct val="115000"/>
                        </a:lnSpc>
                        <a:spcBef>
                          <a:spcPts val="0"/>
                        </a:spcBef>
                        <a:spcAft>
                          <a:spcPts val="0"/>
                        </a:spcAft>
                        <a:buFont typeface="+mj-l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1100" baseline="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Dr. Kirubel Misganaw Abdeta</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Medical Doctor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General Practitioner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Consultant, Digital Health Content Developer and Translator (to Amharic language)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 xmlns:a16="http://schemas.microsoft.com/office/drawing/2014/main" val="3400366162"/>
                  </a:ext>
                </a:extLst>
              </a:tr>
              <a:tr h="594639">
                <a:tc>
                  <a:txBody>
                    <a:bodyPr/>
                    <a:lstStyle/>
                    <a:p>
                      <a:pPr marL="0" marR="0" lvl="0" indent="0" algn="just">
                        <a:lnSpc>
                          <a:spcPct val="115000"/>
                        </a:lnSpc>
                        <a:spcBef>
                          <a:spcPts val="0"/>
                        </a:spcBef>
                        <a:spcAft>
                          <a:spcPts val="0"/>
                        </a:spcAft>
                        <a:buFont typeface="+mj-l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2.  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Dr. Feven Seyoum Abraham</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Medical Doctor, Project Manager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E-Learning Developer for the Childhood Education section of the project</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048492970"/>
                  </a:ext>
                </a:extLst>
              </a:tr>
              <a:tr h="594639">
                <a:tc>
                  <a:txBody>
                    <a:bodyPr/>
                    <a:lstStyle/>
                    <a:p>
                      <a:pPr marL="0" marR="0" lvl="0" indent="0" algn="just">
                        <a:lnSpc>
                          <a:spcPct val="115000"/>
                        </a:lnSpc>
                        <a:spcBef>
                          <a:spcPts val="0"/>
                        </a:spcBef>
                        <a:spcAft>
                          <a:spcPts val="0"/>
                        </a:spcAft>
                        <a:buFont typeface="+mj-l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3. 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Prof. Alemayehu Lemma</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Professor of Veterinary Obstetrics and Gynecology</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gn="just">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Veterinarian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Developed digital content in three areas under the Agriculture domain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 xmlns:a16="http://schemas.microsoft.com/office/drawing/2014/main" val="2376191108"/>
                  </a:ext>
                </a:extLst>
              </a:tr>
              <a:tr h="835617">
                <a:tc>
                  <a:txBody>
                    <a:bodyPr/>
                    <a:lstStyle/>
                    <a:p>
                      <a:pPr marL="0" marR="0" lvl="0" indent="0" algn="just">
                        <a:lnSpc>
                          <a:spcPct val="115000"/>
                        </a:lnSpc>
                        <a:spcBef>
                          <a:spcPts val="0"/>
                        </a:spcBef>
                        <a:spcAft>
                          <a:spcPts val="0"/>
                        </a:spcAft>
                        <a:buFont typeface="+mj-l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4.  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Dr. Dinkenesh Abera</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Doctor of Agriculture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Instructor environmental science, agriculture, or a related field</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Developed digital content in Seven areas under the Agriculture domain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3414718"/>
                  </a:ext>
                </a:extLst>
              </a:tr>
              <a:tr h="752619">
                <a:tc>
                  <a:txBody>
                    <a:bodyPr/>
                    <a:lstStyle/>
                    <a:p>
                      <a:pPr marL="0" marR="0" lvl="0" indent="0" algn="just">
                        <a:lnSpc>
                          <a:spcPct val="115000"/>
                        </a:lnSpc>
                        <a:spcBef>
                          <a:spcPts val="0"/>
                        </a:spcBef>
                        <a:spcAft>
                          <a:spcPts val="0"/>
                        </a:spcAft>
                        <a:buFont typeface="+mj-lt"/>
                        <a:buNone/>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5.</a:t>
                      </a:r>
                      <a:r>
                        <a:rPr lang="en-US" sz="1100" baseline="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Wendwesen Endale (Msc ,MBL)</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Information systems instructor and Knowledge Management advisor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IT courses e-learning developer</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Contributions: Consultant, Digital Literacy Content Developer and Translator (in Amharic language)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4496" marR="6449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247084032"/>
                  </a:ext>
                </a:extLst>
              </a:tr>
            </a:tbl>
          </a:graphicData>
        </a:graphic>
      </p:graphicFrame>
      <p:sp>
        <p:nvSpPr>
          <p:cNvPr id="4" name="Date Placeholder 3"/>
          <p:cNvSpPr>
            <a:spLocks noGrp="1"/>
          </p:cNvSpPr>
          <p:nvPr>
            <p:ph type="dt" sz="half" idx="10"/>
          </p:nvPr>
        </p:nvSpPr>
        <p:spPr/>
        <p:txBody>
          <a:bodyPr/>
          <a:lstStyle/>
          <a:p>
            <a:fld id="{E708A298-78C1-4DE2-A4E2-4F8AD1D8ED40}" type="datetime1">
              <a:rPr lang="en-US" smtClean="0"/>
              <a:t>11/11/2025</a:t>
            </a:fld>
            <a:endParaRPr lang="en-US"/>
          </a:p>
        </p:txBody>
      </p:sp>
      <p:sp>
        <p:nvSpPr>
          <p:cNvPr id="5" name="Footer Placeholder 4"/>
          <p:cNvSpPr>
            <a:spLocks noGrp="1"/>
          </p:cNvSpPr>
          <p:nvPr>
            <p:ph type="ftr" sz="quarter" idx="11"/>
          </p:nvPr>
        </p:nvSpPr>
        <p:spPr/>
        <p:txBody>
          <a:bodyPr/>
          <a:lstStyle/>
          <a:p>
            <a:r>
              <a:rPr lang="en-US"/>
              <a:t>Digital literacy content development</a:t>
            </a:r>
          </a:p>
        </p:txBody>
      </p:sp>
      <p:sp>
        <p:nvSpPr>
          <p:cNvPr id="6" name="Slide Number Placeholder 5"/>
          <p:cNvSpPr>
            <a:spLocks noGrp="1"/>
          </p:cNvSpPr>
          <p:nvPr>
            <p:ph type="sldNum" sz="quarter" idx="12"/>
          </p:nvPr>
        </p:nvSpPr>
        <p:spPr/>
        <p:txBody>
          <a:bodyPr/>
          <a:lstStyle/>
          <a:p>
            <a:fld id="{09E9CF89-BBCF-492F-AF7D-D7011443D0B4}" type="slidenum">
              <a:rPr lang="en-US" smtClean="0"/>
              <a:t>11</a:t>
            </a:fld>
            <a:endParaRPr lang="en-US"/>
          </a:p>
        </p:txBody>
      </p:sp>
      <p:pic>
        <p:nvPicPr>
          <p:cNvPr id="8"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9" name="Picture 8"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1366104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
        <p:nvSpPr>
          <p:cNvPr id="3" name="Rectangle 2"/>
          <p:cNvSpPr/>
          <p:nvPr/>
        </p:nvSpPr>
        <p:spPr>
          <a:xfrm>
            <a:off x="496389" y="1342015"/>
            <a:ext cx="4558938" cy="4823654"/>
          </a:xfrm>
          <a:prstGeom prst="rect">
            <a:avLst/>
          </a:prstGeom>
        </p:spPr>
        <p:txBody>
          <a:bodyPr wrap="square">
            <a:spAutoFit/>
          </a:bodyPr>
          <a:lstStyle/>
          <a:p>
            <a:pPr algn="just">
              <a:lnSpc>
                <a:spcPct val="150000"/>
              </a:lnSpc>
              <a:spcBef>
                <a:spcPts val="200"/>
              </a:spcBef>
            </a:pPr>
            <a:r>
              <a:rPr lang="en-US" b="1" dirty="0">
                <a:solidFill>
                  <a:schemeClr val="accent1">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b="1" dirty="0">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rPr>
              <a:t>Identifying topics</a:t>
            </a:r>
            <a:endParaRPr lang="en-US" b="1" dirty="0">
              <a:solidFill>
                <a:srgbClr val="1F4D78"/>
              </a:solidFill>
              <a:latin typeface="Calibri Light" panose="020F0302020204030204" pitchFamily="34" charset="0"/>
              <a:ea typeface="Times New Roman" panose="02020603050405020304" pitchFamily="18" charset="0"/>
              <a:cs typeface="Times New Roman" panose="02020603050405020304" pitchFamily="18" charset="0"/>
            </a:endParaRPr>
          </a:p>
          <a:p>
            <a:pPr marL="285750" indent="-285750" algn="just">
              <a:lnSpc>
                <a:spcPct val="150000"/>
              </a:lnSpc>
              <a:spcAft>
                <a:spcPts val="800"/>
              </a:spcAft>
              <a:buFont typeface="Wingdings" panose="05000000000000000000" pitchFamily="2" charset="2"/>
              <a:buChar char="v"/>
            </a:pPr>
            <a:r>
              <a:rPr lang="en-US" dirty="0">
                <a:latin typeface="Times New Roman" panose="02020603050405020304" pitchFamily="18" charset="0"/>
                <a:ea typeface="Calibri" panose="020F0502020204030204" pitchFamily="34" charset="0"/>
                <a:cs typeface="Times New Roman" panose="02020603050405020304" pitchFamily="18" charset="0"/>
              </a:rPr>
              <a:t>Each content developer prepared more than 15 topics for their respective sectors.</a:t>
            </a:r>
          </a:p>
          <a:p>
            <a:pPr marL="285750" indent="-285750" algn="just">
              <a:lnSpc>
                <a:spcPct val="150000"/>
              </a:lnSpc>
              <a:spcAft>
                <a:spcPts val="800"/>
              </a:spcAft>
              <a:buFont typeface="Wingdings" panose="05000000000000000000" pitchFamily="2" charset="2"/>
              <a:buChar char="v"/>
            </a:pPr>
            <a:r>
              <a:rPr lang="en-US" dirty="0">
                <a:latin typeface="Times New Roman" panose="02020603050405020304" pitchFamily="18" charset="0"/>
                <a:ea typeface="Calibri" panose="020F0502020204030204" pitchFamily="34" charset="0"/>
                <a:cs typeface="Times New Roman" panose="02020603050405020304" pitchFamily="18" charset="0"/>
              </a:rPr>
              <a:t>These selected topics were approved and confirmed by the respective ministries: </a:t>
            </a:r>
          </a:p>
          <a:p>
            <a:pPr marL="1200150" lvl="2" indent="-285750" algn="just">
              <a:lnSpc>
                <a:spcPct val="150000"/>
              </a:lnSpc>
              <a:spcAft>
                <a:spcPts val="800"/>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Ministry of Agriculture,</a:t>
            </a:r>
          </a:p>
          <a:p>
            <a:pPr marL="1200150" lvl="2" indent="-285750" algn="just">
              <a:lnSpc>
                <a:spcPct val="150000"/>
              </a:lnSpc>
              <a:spcAft>
                <a:spcPts val="800"/>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Ministry of Education, </a:t>
            </a:r>
          </a:p>
          <a:p>
            <a:pPr marL="1200150" lvl="2" indent="-285750" algn="just">
              <a:lnSpc>
                <a:spcPct val="150000"/>
              </a:lnSpc>
              <a:spcAft>
                <a:spcPts val="800"/>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Ministry of Health, and </a:t>
            </a:r>
          </a:p>
          <a:p>
            <a:pPr marL="1200150" lvl="2" indent="-285750" algn="just">
              <a:lnSpc>
                <a:spcPct val="150000"/>
              </a:lnSpc>
              <a:spcAft>
                <a:spcPts val="800"/>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Ministry of Innovation and Technology. </a:t>
            </a: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t="3009" b="1736"/>
          <a:stretch/>
        </p:blipFill>
        <p:spPr bwMode="auto">
          <a:xfrm>
            <a:off x="5619341" y="-95931"/>
            <a:ext cx="3132773" cy="614403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53640926-AAD7-44D8-BBD7-CCE9431645EC}">
              <a14:shadowObscured xmlns:a14="http://schemas.microsoft.com/office/drawing/2010/main"/>
            </a:ext>
          </a:extLst>
        </p:spPr>
      </p:pic>
      <p:sp>
        <p:nvSpPr>
          <p:cNvPr id="5" name="Date Placeholder 4"/>
          <p:cNvSpPr>
            <a:spLocks noGrp="1"/>
          </p:cNvSpPr>
          <p:nvPr>
            <p:ph type="dt" sz="half" idx="10"/>
          </p:nvPr>
        </p:nvSpPr>
        <p:spPr/>
        <p:txBody>
          <a:bodyPr/>
          <a:lstStyle/>
          <a:p>
            <a:fld id="{57C75949-5CAD-4B9D-AB41-B723EA8CDFF9}" type="datetime1">
              <a:rPr lang="en-US" smtClean="0"/>
              <a:t>11/11/2025</a:t>
            </a:fld>
            <a:endParaRPr lang="en-US"/>
          </a:p>
        </p:txBody>
      </p:sp>
      <p:sp>
        <p:nvSpPr>
          <p:cNvPr id="6" name="Footer Placeholder 5"/>
          <p:cNvSpPr>
            <a:spLocks noGrp="1"/>
          </p:cNvSpPr>
          <p:nvPr>
            <p:ph type="ftr" sz="quarter" idx="11"/>
          </p:nvPr>
        </p:nvSpPr>
        <p:spPr/>
        <p:txBody>
          <a:bodyPr/>
          <a:lstStyle/>
          <a:p>
            <a:r>
              <a:rPr lang="en-US"/>
              <a:t>Digital literacy content development</a:t>
            </a:r>
          </a:p>
        </p:txBody>
      </p:sp>
      <p:sp>
        <p:nvSpPr>
          <p:cNvPr id="7" name="Slide Number Placeholder 6"/>
          <p:cNvSpPr>
            <a:spLocks noGrp="1"/>
          </p:cNvSpPr>
          <p:nvPr>
            <p:ph type="sldNum" sz="quarter" idx="12"/>
          </p:nvPr>
        </p:nvSpPr>
        <p:spPr/>
        <p:txBody>
          <a:bodyPr/>
          <a:lstStyle/>
          <a:p>
            <a:fld id="{09E9CF89-BBCF-492F-AF7D-D7011443D0B4}" type="slidenum">
              <a:rPr lang="en-US" smtClean="0"/>
              <a:t>12</a:t>
            </a:fld>
            <a:endParaRPr lang="en-US"/>
          </a:p>
        </p:txBody>
      </p:sp>
      <p:pic>
        <p:nvPicPr>
          <p:cNvPr id="8" name="image1.png" descr="Image result for mint ethiopia"/>
          <p:cNvPicPr/>
          <p:nvPr/>
        </p:nvPicPr>
        <p:blipFill>
          <a:blip r:embed="rId3"/>
          <a:srcRect t="16000" b="13498"/>
          <a:stretch>
            <a:fillRect/>
          </a:stretch>
        </p:blipFill>
        <p:spPr>
          <a:xfrm>
            <a:off x="403581" y="171067"/>
            <a:ext cx="838760" cy="627291"/>
          </a:xfrm>
          <a:prstGeom prst="rect">
            <a:avLst/>
          </a:prstGeom>
          <a:ln/>
        </p:spPr>
      </p:pic>
      <p:pic>
        <p:nvPicPr>
          <p:cNvPr id="9" name="Picture 8" descr="C:\Users\Preferred Customer\Downloads\Intracom _Logo_Nov_01_2017_0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2743133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5674" y="553386"/>
            <a:ext cx="3683894"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APPROVED TOPICS </a:t>
            </a:r>
            <a:endParaRPr lang="en-US" sz="2800" dirty="0">
              <a:latin typeface="Times New Roman" panose="02020603050405020304" pitchFamily="18" charset="0"/>
              <a:cs typeface="Times New Roman" panose="02020603050405020304" pitchFamily="18" charset="0"/>
            </a:endParaRPr>
          </a:p>
        </p:txBody>
      </p:sp>
      <p:sp>
        <p:nvSpPr>
          <p:cNvPr id="3" name="Rectangle 2"/>
          <p:cNvSpPr/>
          <p:nvPr/>
        </p:nvSpPr>
        <p:spPr>
          <a:xfrm>
            <a:off x="3618411" y="1230766"/>
            <a:ext cx="5381898" cy="4965462"/>
          </a:xfrm>
          <a:prstGeom prst="rect">
            <a:avLst/>
          </a:prstGeom>
        </p:spPr>
        <p:txBody>
          <a:bodyPr wrap="square">
            <a:spAutoFit/>
          </a:bodyPr>
          <a:lstStyle/>
          <a:p>
            <a:pPr marL="285750" indent="-285750" algn="just">
              <a:lnSpc>
                <a:spcPct val="150000"/>
              </a:lnSpc>
              <a:spcBef>
                <a:spcPts val="200"/>
              </a:spcBef>
              <a:buFont typeface="Wingdings" panose="05000000000000000000" pitchFamily="2" charset="2"/>
              <a:buChar char="v"/>
            </a:pPr>
            <a:r>
              <a:rPr lang="en-US" b="1" dirty="0">
                <a:solidFill>
                  <a:schemeClr val="accent1">
                    <a:lumMod val="50000"/>
                  </a:schemeClr>
                </a:solidFill>
                <a:latin typeface="Times New Roman" panose="02020603050405020304" pitchFamily="18" charset="0"/>
                <a:ea typeface="Calibri" panose="020F0502020204030204" pitchFamily="34" charset="0"/>
                <a:cs typeface="Times New Roman" panose="02020603050405020304" pitchFamily="18" charset="0"/>
              </a:rPr>
              <a:t>Digital Literacy 10 topics</a:t>
            </a:r>
          </a:p>
          <a:p>
            <a:pPr marL="800100" lvl="1" indent="-342900" algn="just">
              <a:lnSpc>
                <a:spcPct val="150000"/>
              </a:lnSpc>
              <a:buFont typeface="Wingdings" panose="05000000000000000000" pitchFamily="2"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Online job searching using the Internet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50000"/>
              </a:lnSpc>
              <a:buFont typeface="Wingdings" panose="05000000000000000000" pitchFamily="2"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Basic email communication principles and services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50000"/>
              </a:lnSpc>
              <a:buFont typeface="Wingdings" panose="05000000000000000000" pitchFamily="2"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Safety and safety guidelines to prevent digital attacks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50000"/>
              </a:lnSpc>
              <a:buFont typeface="Wingdings" panose="05000000000000000000" pitchFamily="2"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Effective social media use and personal image-building</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50000"/>
              </a:lnSpc>
              <a:buFont typeface="Wingdings" panose="05000000000000000000" pitchFamily="2"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Basic digital literacy</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50000"/>
              </a:lnSpc>
              <a:buFont typeface="Wingdings" panose="05000000000000000000" pitchFamily="2"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Basic principles of digital Marketing</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50000"/>
              </a:lnSpc>
              <a:buFont typeface="Wingdings" panose="05000000000000000000" pitchFamily="2"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Electronic and digital marketing/payment basics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50000"/>
              </a:lnSpc>
              <a:buFont typeface="Wingdings" panose="05000000000000000000" pitchFamily="2"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Basics of real/virtual collaboration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50000"/>
              </a:lnSpc>
              <a:buFont typeface="Wingdings" panose="05000000000000000000" pitchFamily="2"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Basics of electronic services.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50000"/>
              </a:lnSpc>
              <a:buFont typeface="Wingdings" panose="05000000000000000000" pitchFamily="2"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Basics of computers and mobile phones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Bef>
                <a:spcPts val="200"/>
              </a:spcBef>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t="3241" b="3935"/>
          <a:stretch/>
        </p:blipFill>
        <p:spPr bwMode="auto">
          <a:xfrm>
            <a:off x="516527" y="1230766"/>
            <a:ext cx="2971256" cy="497409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6" name="Date Placeholder 5"/>
          <p:cNvSpPr>
            <a:spLocks noGrp="1"/>
          </p:cNvSpPr>
          <p:nvPr>
            <p:ph type="dt" sz="half" idx="10"/>
          </p:nvPr>
        </p:nvSpPr>
        <p:spPr/>
        <p:txBody>
          <a:bodyPr/>
          <a:lstStyle/>
          <a:p>
            <a:fld id="{6EBC7384-32E8-468B-A095-03DCE5A08A03}" type="datetime1">
              <a:rPr lang="en-US" smtClean="0"/>
              <a:t>11/11/2025</a:t>
            </a:fld>
            <a:endParaRPr lang="en-US"/>
          </a:p>
        </p:txBody>
      </p:sp>
      <p:sp>
        <p:nvSpPr>
          <p:cNvPr id="7" name="Footer Placeholder 6"/>
          <p:cNvSpPr>
            <a:spLocks noGrp="1"/>
          </p:cNvSpPr>
          <p:nvPr>
            <p:ph type="ftr" sz="quarter" idx="11"/>
          </p:nvPr>
        </p:nvSpPr>
        <p:spPr/>
        <p:txBody>
          <a:bodyPr/>
          <a:lstStyle/>
          <a:p>
            <a:r>
              <a:rPr lang="en-US"/>
              <a:t>Digital literacy content development</a:t>
            </a:r>
          </a:p>
        </p:txBody>
      </p:sp>
      <p:sp>
        <p:nvSpPr>
          <p:cNvPr id="8" name="Slide Number Placeholder 7"/>
          <p:cNvSpPr>
            <a:spLocks noGrp="1"/>
          </p:cNvSpPr>
          <p:nvPr>
            <p:ph type="sldNum" sz="quarter" idx="12"/>
          </p:nvPr>
        </p:nvSpPr>
        <p:spPr/>
        <p:txBody>
          <a:bodyPr/>
          <a:lstStyle/>
          <a:p>
            <a:fld id="{09E9CF89-BBCF-492F-AF7D-D7011443D0B4}" type="slidenum">
              <a:rPr lang="en-US" smtClean="0"/>
              <a:t>13</a:t>
            </a:fld>
            <a:endParaRPr lang="en-US"/>
          </a:p>
        </p:txBody>
      </p:sp>
      <p:pic>
        <p:nvPicPr>
          <p:cNvPr id="9" name="image1.png" descr="Image result for mint ethiopia"/>
          <p:cNvPicPr/>
          <p:nvPr/>
        </p:nvPicPr>
        <p:blipFill>
          <a:blip r:embed="rId3"/>
          <a:srcRect t="16000" b="13498"/>
          <a:stretch>
            <a:fillRect/>
          </a:stretch>
        </p:blipFill>
        <p:spPr>
          <a:xfrm>
            <a:off x="403581" y="171067"/>
            <a:ext cx="838760" cy="627291"/>
          </a:xfrm>
          <a:prstGeom prst="rect">
            <a:avLst/>
          </a:prstGeom>
          <a:ln/>
        </p:spPr>
      </p:pic>
      <p:pic>
        <p:nvPicPr>
          <p:cNvPr id="10" name="Picture 9" descr="C:\Users\Preferred Customer\Downloads\Intracom _Logo_Nov_01_2017_0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991640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
        <p:nvSpPr>
          <p:cNvPr id="3" name="Rectangle 2"/>
          <p:cNvSpPr/>
          <p:nvPr/>
        </p:nvSpPr>
        <p:spPr>
          <a:xfrm>
            <a:off x="522514" y="1076606"/>
            <a:ext cx="5252539" cy="5078313"/>
          </a:xfrm>
          <a:prstGeom prst="rect">
            <a:avLst/>
          </a:prstGeom>
        </p:spPr>
        <p:txBody>
          <a:bodyPr wrap="square">
            <a:spAutoFit/>
          </a:bodyPr>
          <a:lstStyle/>
          <a:p>
            <a:pPr marL="285750" indent="-285750" algn="just">
              <a:lnSpc>
                <a:spcPct val="150000"/>
              </a:lnSpc>
              <a:spcBef>
                <a:spcPts val="200"/>
              </a:spcBef>
              <a:buFont typeface="Wingdings" panose="05000000000000000000" pitchFamily="2" charset="2"/>
              <a:buChar char="v"/>
            </a:pPr>
            <a:r>
              <a:rPr lang="en-US" b="1" dirty="0">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rPr>
              <a:t>Child Education: 10 topics</a:t>
            </a:r>
          </a:p>
          <a:p>
            <a:pPr marL="342900" marR="0" lvl="0" indent="-342900" algn="just">
              <a:lnSpc>
                <a:spcPct val="150000"/>
              </a:lnSpc>
              <a:spcBef>
                <a:spcPts val="0"/>
              </a:spcBef>
              <a:spcAft>
                <a:spcPts val="0"/>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Early Childhood Development, Education and Care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Play-Based learning</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Math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Literacy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General Science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Understanding Home Environment and Safety Rules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Social Studies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Time, Days, Months and Weather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Healthy and Physical Development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Stories and Rhymes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t="2454" b="1803"/>
          <a:stretch/>
        </p:blipFill>
        <p:spPr bwMode="auto">
          <a:xfrm>
            <a:off x="5775053" y="169817"/>
            <a:ext cx="2923540" cy="62420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53640926-AAD7-44D8-BBD7-CCE9431645EC}">
              <a14:shadowObscured xmlns:a14="http://schemas.microsoft.com/office/drawing/2010/main"/>
            </a:ext>
          </a:extLst>
        </p:spPr>
      </p:pic>
      <p:sp>
        <p:nvSpPr>
          <p:cNvPr id="6" name="Date Placeholder 5"/>
          <p:cNvSpPr>
            <a:spLocks noGrp="1"/>
          </p:cNvSpPr>
          <p:nvPr>
            <p:ph type="dt" sz="half" idx="10"/>
          </p:nvPr>
        </p:nvSpPr>
        <p:spPr/>
        <p:txBody>
          <a:bodyPr/>
          <a:lstStyle/>
          <a:p>
            <a:fld id="{34798FEC-F8C7-4BDE-9A2A-A37E928AF5EF}" type="datetime1">
              <a:rPr lang="en-US" smtClean="0"/>
              <a:t>11/11/2025</a:t>
            </a:fld>
            <a:endParaRPr lang="en-US"/>
          </a:p>
        </p:txBody>
      </p:sp>
      <p:sp>
        <p:nvSpPr>
          <p:cNvPr id="7" name="Footer Placeholder 6"/>
          <p:cNvSpPr>
            <a:spLocks noGrp="1"/>
          </p:cNvSpPr>
          <p:nvPr>
            <p:ph type="ftr" sz="quarter" idx="11"/>
          </p:nvPr>
        </p:nvSpPr>
        <p:spPr/>
        <p:txBody>
          <a:bodyPr/>
          <a:lstStyle/>
          <a:p>
            <a:r>
              <a:rPr lang="en-US"/>
              <a:t>Digital literacy content development</a:t>
            </a:r>
          </a:p>
        </p:txBody>
      </p:sp>
      <p:sp>
        <p:nvSpPr>
          <p:cNvPr id="8" name="Slide Number Placeholder 7"/>
          <p:cNvSpPr>
            <a:spLocks noGrp="1"/>
          </p:cNvSpPr>
          <p:nvPr>
            <p:ph type="sldNum" sz="quarter" idx="12"/>
          </p:nvPr>
        </p:nvSpPr>
        <p:spPr/>
        <p:txBody>
          <a:bodyPr/>
          <a:lstStyle/>
          <a:p>
            <a:fld id="{09E9CF89-BBCF-492F-AF7D-D7011443D0B4}" type="slidenum">
              <a:rPr lang="en-US" smtClean="0"/>
              <a:t>14</a:t>
            </a:fld>
            <a:endParaRPr lang="en-US"/>
          </a:p>
        </p:txBody>
      </p:sp>
      <p:pic>
        <p:nvPicPr>
          <p:cNvPr id="9" name="image1.png" descr="Image result for mint ethiopia"/>
          <p:cNvPicPr/>
          <p:nvPr/>
        </p:nvPicPr>
        <p:blipFill>
          <a:blip r:embed="rId3"/>
          <a:srcRect t="16000" b="13498"/>
          <a:stretch>
            <a:fillRect/>
          </a:stretch>
        </p:blipFill>
        <p:spPr>
          <a:xfrm>
            <a:off x="403581" y="171067"/>
            <a:ext cx="838760" cy="627291"/>
          </a:xfrm>
          <a:prstGeom prst="rect">
            <a:avLst/>
          </a:prstGeom>
          <a:ln/>
        </p:spPr>
      </p:pic>
      <p:pic>
        <p:nvPicPr>
          <p:cNvPr id="10" name="Picture 9" descr="C:\Users\Preferred Customer\Downloads\Intracom _Logo_Nov_01_2017_0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1906461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
        <p:nvSpPr>
          <p:cNvPr id="3" name="Rectangle 2"/>
          <p:cNvSpPr/>
          <p:nvPr/>
        </p:nvSpPr>
        <p:spPr>
          <a:xfrm>
            <a:off x="3944983" y="1076606"/>
            <a:ext cx="4702628" cy="4662815"/>
          </a:xfrm>
          <a:prstGeom prst="rect">
            <a:avLst/>
          </a:prstGeom>
        </p:spPr>
        <p:txBody>
          <a:bodyPr wrap="square">
            <a:spAutoFit/>
          </a:bodyPr>
          <a:lstStyle/>
          <a:p>
            <a:pPr marL="285750" indent="-285750" algn="just">
              <a:lnSpc>
                <a:spcPct val="150000"/>
              </a:lnSpc>
              <a:spcBef>
                <a:spcPts val="200"/>
              </a:spcBef>
              <a:buFont typeface="Wingdings" panose="05000000000000000000" pitchFamily="2" charset="2"/>
              <a:buChar char="v"/>
            </a:pPr>
            <a:r>
              <a:rPr lang="en-US" b="1" dirty="0">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rPr>
              <a:t>Health: 8 topics</a:t>
            </a:r>
          </a:p>
          <a:p>
            <a:pPr marL="800100" lvl="1" indent="-342900" algn="just">
              <a:lnSpc>
                <a:spcPct val="150000"/>
              </a:lnSpc>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Health Vaccination of children and its importance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Breastfeeding only breast milk for the first 6 months of life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Complementary food for babies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Essential neonatal care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Pregnancy and prenatal care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Partum and postpartum period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Family planning</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Children's developmental stages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l="-2580" t="3241" r="2580" b="1389"/>
          <a:stretch/>
        </p:blipFill>
        <p:spPr bwMode="auto">
          <a:xfrm>
            <a:off x="631270" y="1311738"/>
            <a:ext cx="2791198" cy="495843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53640926-AAD7-44D8-BBD7-CCE9431645EC}">
              <a14:shadowObscured xmlns:a14="http://schemas.microsoft.com/office/drawing/2010/main"/>
            </a:ext>
          </a:extLst>
        </p:spPr>
      </p:pic>
      <p:sp>
        <p:nvSpPr>
          <p:cNvPr id="4" name="Date Placeholder 3"/>
          <p:cNvSpPr>
            <a:spLocks noGrp="1"/>
          </p:cNvSpPr>
          <p:nvPr>
            <p:ph type="dt" sz="half" idx="10"/>
          </p:nvPr>
        </p:nvSpPr>
        <p:spPr/>
        <p:txBody>
          <a:bodyPr/>
          <a:lstStyle/>
          <a:p>
            <a:fld id="{AE316AD9-8ADC-4378-B83F-454918A9E78C}" type="datetime1">
              <a:rPr lang="en-US" smtClean="0"/>
              <a:t>11/11/2025</a:t>
            </a:fld>
            <a:endParaRPr lang="en-US"/>
          </a:p>
        </p:txBody>
      </p:sp>
      <p:sp>
        <p:nvSpPr>
          <p:cNvPr id="7" name="Footer Placeholder 6"/>
          <p:cNvSpPr>
            <a:spLocks noGrp="1"/>
          </p:cNvSpPr>
          <p:nvPr>
            <p:ph type="ftr" sz="quarter" idx="11"/>
          </p:nvPr>
        </p:nvSpPr>
        <p:spPr/>
        <p:txBody>
          <a:bodyPr/>
          <a:lstStyle/>
          <a:p>
            <a:r>
              <a:rPr lang="en-US"/>
              <a:t>Digital literacy content development</a:t>
            </a:r>
          </a:p>
        </p:txBody>
      </p:sp>
      <p:sp>
        <p:nvSpPr>
          <p:cNvPr id="8" name="Slide Number Placeholder 7"/>
          <p:cNvSpPr>
            <a:spLocks noGrp="1"/>
          </p:cNvSpPr>
          <p:nvPr>
            <p:ph type="sldNum" sz="quarter" idx="12"/>
          </p:nvPr>
        </p:nvSpPr>
        <p:spPr/>
        <p:txBody>
          <a:bodyPr/>
          <a:lstStyle/>
          <a:p>
            <a:fld id="{09E9CF89-BBCF-492F-AF7D-D7011443D0B4}" type="slidenum">
              <a:rPr lang="en-US" smtClean="0"/>
              <a:t>15</a:t>
            </a:fld>
            <a:endParaRPr lang="en-US"/>
          </a:p>
        </p:txBody>
      </p:sp>
      <p:pic>
        <p:nvPicPr>
          <p:cNvPr id="9" name="image1.png" descr="Image result for mint ethiopia"/>
          <p:cNvPicPr/>
          <p:nvPr/>
        </p:nvPicPr>
        <p:blipFill>
          <a:blip r:embed="rId3"/>
          <a:srcRect t="16000" b="13498"/>
          <a:stretch>
            <a:fillRect/>
          </a:stretch>
        </p:blipFill>
        <p:spPr>
          <a:xfrm>
            <a:off x="403581" y="171067"/>
            <a:ext cx="838760" cy="627291"/>
          </a:xfrm>
          <a:prstGeom prst="rect">
            <a:avLst/>
          </a:prstGeom>
          <a:ln/>
        </p:spPr>
      </p:pic>
      <p:pic>
        <p:nvPicPr>
          <p:cNvPr id="10" name="Picture 9" descr="C:\Users\Preferred Customer\Downloads\Intracom _Logo_Nov_01_2017_0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191450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
        <p:nvSpPr>
          <p:cNvPr id="3" name="Rectangle 2"/>
          <p:cNvSpPr/>
          <p:nvPr/>
        </p:nvSpPr>
        <p:spPr>
          <a:xfrm>
            <a:off x="587828" y="1259486"/>
            <a:ext cx="4702628" cy="4662815"/>
          </a:xfrm>
          <a:prstGeom prst="rect">
            <a:avLst/>
          </a:prstGeom>
        </p:spPr>
        <p:txBody>
          <a:bodyPr wrap="square">
            <a:spAutoFit/>
          </a:bodyPr>
          <a:lstStyle/>
          <a:p>
            <a:pPr marL="285750" indent="-285750" algn="just">
              <a:lnSpc>
                <a:spcPct val="150000"/>
              </a:lnSpc>
              <a:spcBef>
                <a:spcPts val="200"/>
              </a:spcBef>
              <a:buFont typeface="Wingdings" panose="05000000000000000000" pitchFamily="2" charset="2"/>
              <a:buChar char="v"/>
            </a:pPr>
            <a:r>
              <a:rPr lang="en-US" b="1" dirty="0">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rPr>
              <a:t>Agricultural: 10 topics</a:t>
            </a:r>
          </a:p>
          <a:p>
            <a:pPr marL="742950" lvl="1" indent="-285750" algn="just">
              <a:lnSpc>
                <a:spcPct val="150000"/>
              </a:lnSpc>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Wheat cultivation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Rice cultivation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Sesame cultivation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Soybean cultivation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Plant/onion and tomato cultivate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Fruit/ avocado and banana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Coffee cultivation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Dairy cattle and camels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Egg and meat poultry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Beekeeping/beekeeping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t="3357" b="1967"/>
          <a:stretch/>
        </p:blipFill>
        <p:spPr bwMode="auto">
          <a:xfrm>
            <a:off x="5290456" y="0"/>
            <a:ext cx="2838450" cy="59912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53640926-AAD7-44D8-BBD7-CCE9431645EC}">
              <a14:shadowObscured xmlns:a14="http://schemas.microsoft.com/office/drawing/2010/main"/>
            </a:ext>
          </a:extLst>
        </p:spPr>
      </p:pic>
      <p:sp>
        <p:nvSpPr>
          <p:cNvPr id="4" name="Date Placeholder 3"/>
          <p:cNvSpPr>
            <a:spLocks noGrp="1"/>
          </p:cNvSpPr>
          <p:nvPr>
            <p:ph type="dt" sz="half" idx="10"/>
          </p:nvPr>
        </p:nvSpPr>
        <p:spPr/>
        <p:txBody>
          <a:bodyPr/>
          <a:lstStyle/>
          <a:p>
            <a:fld id="{732B79F7-4183-4ABD-BAC1-364B4542230F}" type="datetime1">
              <a:rPr lang="en-US" smtClean="0"/>
              <a:t>11/11/2025</a:t>
            </a:fld>
            <a:endParaRPr lang="en-US"/>
          </a:p>
        </p:txBody>
      </p:sp>
      <p:sp>
        <p:nvSpPr>
          <p:cNvPr id="7" name="Footer Placeholder 6"/>
          <p:cNvSpPr>
            <a:spLocks noGrp="1"/>
          </p:cNvSpPr>
          <p:nvPr>
            <p:ph type="ftr" sz="quarter" idx="11"/>
          </p:nvPr>
        </p:nvSpPr>
        <p:spPr/>
        <p:txBody>
          <a:bodyPr/>
          <a:lstStyle/>
          <a:p>
            <a:r>
              <a:rPr lang="en-US"/>
              <a:t>Digital literacy content development</a:t>
            </a:r>
          </a:p>
        </p:txBody>
      </p:sp>
      <p:sp>
        <p:nvSpPr>
          <p:cNvPr id="8" name="Slide Number Placeholder 7"/>
          <p:cNvSpPr>
            <a:spLocks noGrp="1"/>
          </p:cNvSpPr>
          <p:nvPr>
            <p:ph type="sldNum" sz="quarter" idx="12"/>
          </p:nvPr>
        </p:nvSpPr>
        <p:spPr/>
        <p:txBody>
          <a:bodyPr/>
          <a:lstStyle/>
          <a:p>
            <a:fld id="{09E9CF89-BBCF-492F-AF7D-D7011443D0B4}" type="slidenum">
              <a:rPr lang="en-US" smtClean="0"/>
              <a:t>16</a:t>
            </a:fld>
            <a:endParaRPr lang="en-US"/>
          </a:p>
        </p:txBody>
      </p:sp>
      <p:pic>
        <p:nvPicPr>
          <p:cNvPr id="9" name="image1.png" descr="Image result for mint ethiopia"/>
          <p:cNvPicPr/>
          <p:nvPr/>
        </p:nvPicPr>
        <p:blipFill>
          <a:blip r:embed="rId3"/>
          <a:srcRect t="16000" b="13498"/>
          <a:stretch>
            <a:fillRect/>
          </a:stretch>
        </p:blipFill>
        <p:spPr>
          <a:xfrm>
            <a:off x="403581" y="171067"/>
            <a:ext cx="838760" cy="627291"/>
          </a:xfrm>
          <a:prstGeom prst="rect">
            <a:avLst/>
          </a:prstGeom>
          <a:ln/>
        </p:spPr>
      </p:pic>
      <p:pic>
        <p:nvPicPr>
          <p:cNvPr id="10" name="Picture 9" descr="C:\Users\Preferred Customer\Downloads\Intracom _Logo_Nov_01_2017_0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3466981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17</a:t>
            </a:fld>
            <a:endParaRPr lang="en-US"/>
          </a:p>
        </p:txBody>
      </p:sp>
      <p:pic>
        <p:nvPicPr>
          <p:cNvPr id="6"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7" name="Picture 6"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
        <p:nvSpPr>
          <p:cNvPr id="9" name="Rectangle 8"/>
          <p:cNvSpPr/>
          <p:nvPr/>
        </p:nvSpPr>
        <p:spPr>
          <a:xfrm>
            <a:off x="822961" y="893020"/>
            <a:ext cx="7709098"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INCLUSIVE CONTENT DESIGN PRINCIPLES</a:t>
            </a:r>
            <a:endParaRPr lang="en-US" sz="2800" dirty="0">
              <a:latin typeface="Times New Roman" panose="02020603050405020304" pitchFamily="18" charset="0"/>
              <a:cs typeface="Times New Roman" panose="02020603050405020304" pitchFamily="18" charset="0"/>
            </a:endParaRPr>
          </a:p>
        </p:txBody>
      </p:sp>
      <p:sp>
        <p:nvSpPr>
          <p:cNvPr id="10" name="Rectangle 9"/>
          <p:cNvSpPr/>
          <p:nvPr/>
        </p:nvSpPr>
        <p:spPr>
          <a:xfrm>
            <a:off x="472828" y="1772159"/>
            <a:ext cx="8409363" cy="3831818"/>
          </a:xfrm>
          <a:prstGeom prst="rect">
            <a:avLst/>
          </a:prstGeom>
        </p:spPr>
        <p:txBody>
          <a:bodyPr wrap="square">
            <a:spAutoFit/>
          </a:bodyPr>
          <a:lstStyle/>
          <a:p>
            <a:pPr marL="285750" indent="-285750">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Designed with accessibility in mind, the platform supports features like subtitled video content, responsive layouts, and voice-over narration, making it usable for individuals with varying literacy levels and abilities. </a:t>
            </a:r>
          </a:p>
          <a:p>
            <a:pPr marL="285750" indent="-285750">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Additionally, the inclusion of culturally relevant examples, localized content, and intuitive navigation ensures that users from all regions can connect with the material seamlessly. </a:t>
            </a:r>
          </a:p>
          <a:p>
            <a:pPr marL="285750" indent="-285750">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This approach not only enhances digital literacy and practical skills but also empowers underserved communities to access critical knowledge that improves livelihoods and fosters societal growth. </a:t>
            </a:r>
          </a:p>
        </p:txBody>
      </p:sp>
    </p:spTree>
    <p:extLst>
      <p:ext uri="{BB962C8B-B14F-4D97-AF65-F5344CB8AC3E}">
        <p14:creationId xmlns:p14="http://schemas.microsoft.com/office/powerpoint/2010/main" val="3608468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18</a:t>
            </a:fld>
            <a:endParaRPr lang="en-US"/>
          </a:p>
        </p:txBody>
      </p:sp>
      <p:pic>
        <p:nvPicPr>
          <p:cNvPr id="6"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7" name="Picture 6"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
        <p:nvSpPr>
          <p:cNvPr id="5" name="Rectangle 4"/>
          <p:cNvSpPr/>
          <p:nvPr/>
        </p:nvSpPr>
        <p:spPr>
          <a:xfrm>
            <a:off x="550010" y="1112634"/>
            <a:ext cx="7167022" cy="1477328"/>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Multilingual Accessibility</a:t>
            </a:r>
          </a:p>
          <a:p>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Develop content in 10 widely spoken local languages, ensuring linguistic inclusivity.</a:t>
            </a: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Use voice narrations and subtitles in local languages.</a:t>
            </a:r>
          </a:p>
        </p:txBody>
      </p:sp>
      <p:pic>
        <p:nvPicPr>
          <p:cNvPr id="11" name="Picture 10"/>
          <p:cNvPicPr>
            <a:picLocks noChangeAspect="1"/>
          </p:cNvPicPr>
          <p:nvPr/>
        </p:nvPicPr>
        <p:blipFill>
          <a:blip r:embed="rId4"/>
          <a:stretch>
            <a:fillRect/>
          </a:stretch>
        </p:blipFill>
        <p:spPr>
          <a:xfrm>
            <a:off x="1423171" y="2721358"/>
            <a:ext cx="6621864" cy="3000173"/>
          </a:xfrm>
          <a:prstGeom prst="rect">
            <a:avLst/>
          </a:prstGeom>
        </p:spPr>
      </p:pic>
      <p:sp>
        <p:nvSpPr>
          <p:cNvPr id="12" name="Rectangle 11"/>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9359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1" y="1634715"/>
            <a:ext cx="5156733" cy="309403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3" name="Date Placeholder 2"/>
          <p:cNvSpPr>
            <a:spLocks noGrp="1"/>
          </p:cNvSpPr>
          <p:nvPr>
            <p:ph type="dt" sz="half" idx="10"/>
          </p:nvPr>
        </p:nvSpPr>
        <p:spPr/>
        <p:txBody>
          <a:bodyPr/>
          <a:lstStyle/>
          <a:p>
            <a:fld id="{24280AB7-3818-4ED9-B9E7-1ECE9997909B}" type="datetime1">
              <a:rPr lang="en-US" smtClean="0"/>
              <a:t>11/11/2025</a:t>
            </a:fld>
            <a:endParaRPr lang="en-US"/>
          </a:p>
        </p:txBody>
      </p:sp>
      <p:sp>
        <p:nvSpPr>
          <p:cNvPr id="8" name="Footer Placeholder 7"/>
          <p:cNvSpPr>
            <a:spLocks noGrp="1"/>
          </p:cNvSpPr>
          <p:nvPr>
            <p:ph type="ftr" sz="quarter" idx="11"/>
          </p:nvPr>
        </p:nvSpPr>
        <p:spPr/>
        <p:txBody>
          <a:bodyPr/>
          <a:lstStyle/>
          <a:p>
            <a:r>
              <a:rPr lang="en-US"/>
              <a:t>Digital literacy content development</a:t>
            </a:r>
          </a:p>
        </p:txBody>
      </p:sp>
      <p:sp>
        <p:nvSpPr>
          <p:cNvPr id="9" name="Slide Number Placeholder 8"/>
          <p:cNvSpPr>
            <a:spLocks noGrp="1"/>
          </p:cNvSpPr>
          <p:nvPr>
            <p:ph type="sldNum" sz="quarter" idx="12"/>
          </p:nvPr>
        </p:nvSpPr>
        <p:spPr/>
        <p:txBody>
          <a:bodyPr/>
          <a:lstStyle/>
          <a:p>
            <a:fld id="{09E9CF89-BBCF-492F-AF7D-D7011443D0B4}" type="slidenum">
              <a:rPr lang="en-US" smtClean="0"/>
              <a:t>19</a:t>
            </a:fld>
            <a:endParaRPr lang="en-US"/>
          </a:p>
        </p:txBody>
      </p:sp>
      <p:pic>
        <p:nvPicPr>
          <p:cNvPr id="10" name="image1.png" descr="Image result for mint ethiopia"/>
          <p:cNvPicPr/>
          <p:nvPr/>
        </p:nvPicPr>
        <p:blipFill>
          <a:blip r:embed="rId3"/>
          <a:srcRect t="16000" b="13498"/>
          <a:stretch>
            <a:fillRect/>
          </a:stretch>
        </p:blipFill>
        <p:spPr>
          <a:xfrm>
            <a:off x="403581" y="171067"/>
            <a:ext cx="838760" cy="627291"/>
          </a:xfrm>
          <a:prstGeom prst="rect">
            <a:avLst/>
          </a:prstGeom>
          <a:ln/>
        </p:spPr>
      </p:pic>
      <p:pic>
        <p:nvPicPr>
          <p:cNvPr id="11" name="Picture 10" descr="C:\Users\Preferred Customer\Downloads\Intracom _Logo_Nov_01_2017_0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
        <p:nvSpPr>
          <p:cNvPr id="12" name="Rectangle 11"/>
          <p:cNvSpPr/>
          <p:nvPr/>
        </p:nvSpPr>
        <p:spPr>
          <a:xfrm>
            <a:off x="4902975" y="1811502"/>
            <a:ext cx="3953642" cy="3230761"/>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Accessibility for </a:t>
            </a:r>
            <a:r>
              <a:rPr lang="en-US" b="1" dirty="0" smtClean="0">
                <a:latin typeface="Times New Roman" panose="02020603050405020304" pitchFamily="18" charset="0"/>
                <a:cs typeface="Times New Roman" panose="02020603050405020304" pitchFamily="18" charset="0"/>
              </a:rPr>
              <a:t>disabilities</a:t>
            </a:r>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Ensure content is accessible to people with disabilities:</a:t>
            </a: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Audio narrations for visually impaired users.</a:t>
            </a: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Subtitles interpretations for hearing-impaired users.</a:t>
            </a: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Simplified and intuitive navigation for users with limited literacy or digital skills.</a:t>
            </a:r>
          </a:p>
        </p:txBody>
      </p:sp>
    </p:spTree>
    <p:extLst>
      <p:ext uri="{BB962C8B-B14F-4D97-AF65-F5344CB8AC3E}">
        <p14:creationId xmlns:p14="http://schemas.microsoft.com/office/powerpoint/2010/main" val="1620137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55674" y="553386"/>
            <a:ext cx="3812326"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TABLE OF CONTENT</a:t>
            </a:r>
            <a:endParaRPr lang="en-US" sz="2800" dirty="0">
              <a:latin typeface="Times New Roman" panose="02020603050405020304" pitchFamily="18" charset="0"/>
              <a:cs typeface="Times New Roman" panose="02020603050405020304" pitchFamily="18" charset="0"/>
            </a:endParaRPr>
          </a:p>
        </p:txBody>
      </p:sp>
      <p:sp>
        <p:nvSpPr>
          <p:cNvPr id="2" name="Rectangle 1"/>
          <p:cNvSpPr/>
          <p:nvPr/>
        </p:nvSpPr>
        <p:spPr>
          <a:xfrm>
            <a:off x="3265353" y="1212698"/>
            <a:ext cx="5596711" cy="5193729"/>
          </a:xfrm>
          <a:prstGeom prst="rect">
            <a:avLst/>
          </a:prstGeom>
        </p:spPr>
        <p:txBody>
          <a:bodyPr wrap="square">
            <a:spAutoFit/>
          </a:bodyPr>
          <a:lstStyle/>
          <a:p>
            <a:pPr marL="285750" indent="-285750">
              <a:lnSpc>
                <a:spcPct val="150000"/>
              </a:lnSpc>
              <a:buFont typeface="Wingdings" panose="05000000000000000000" pitchFamily="2" charset="2"/>
              <a:buChar char="v"/>
            </a:pPr>
            <a:r>
              <a:rPr lang="en-US" sz="1700" b="1" dirty="0" smtClean="0">
                <a:latin typeface="Times New Roman" panose="02020603050405020304" pitchFamily="18" charset="0"/>
                <a:cs typeface="Times New Roman" panose="02020603050405020304" pitchFamily="18" charset="0"/>
              </a:rPr>
              <a:t>Learning objective of training</a:t>
            </a:r>
          </a:p>
          <a:p>
            <a:pPr marL="285750" indent="-285750">
              <a:lnSpc>
                <a:spcPct val="150000"/>
              </a:lnSpc>
              <a:buFont typeface="Wingdings" panose="05000000000000000000" pitchFamily="2" charset="2"/>
              <a:buChar char="v"/>
            </a:pPr>
            <a:r>
              <a:rPr lang="en-US" sz="1700" b="1" dirty="0" smtClean="0">
                <a:latin typeface="Times New Roman" panose="02020603050405020304" pitchFamily="18" charset="0"/>
                <a:cs typeface="Times New Roman" panose="02020603050405020304" pitchFamily="18" charset="0"/>
              </a:rPr>
              <a:t>Project objective and scope</a:t>
            </a:r>
          </a:p>
          <a:p>
            <a:pPr marL="285750" indent="-285750">
              <a:lnSpc>
                <a:spcPct val="150000"/>
              </a:lnSpc>
              <a:buFont typeface="Wingdings" panose="05000000000000000000" pitchFamily="2" charset="2"/>
              <a:buChar char="v"/>
            </a:pPr>
            <a:r>
              <a:rPr lang="en-US" sz="1700" b="1" dirty="0" smtClean="0">
                <a:latin typeface="Times New Roman" panose="02020603050405020304" pitchFamily="18" charset="0"/>
                <a:cs typeface="Times New Roman" panose="02020603050405020304" pitchFamily="18" charset="0"/>
              </a:rPr>
              <a:t>Content development process</a:t>
            </a:r>
          </a:p>
          <a:p>
            <a:pPr marL="285750" indent="-285750">
              <a:lnSpc>
                <a:spcPct val="150000"/>
              </a:lnSpc>
              <a:buFont typeface="Wingdings" panose="05000000000000000000" pitchFamily="2" charset="2"/>
              <a:buChar char="v"/>
            </a:pPr>
            <a:r>
              <a:rPr lang="en-US" sz="1700" b="1" dirty="0" smtClean="0">
                <a:latin typeface="Times New Roman" panose="02020603050405020304" pitchFamily="18" charset="0"/>
                <a:cs typeface="Times New Roman" panose="02020603050405020304" pitchFamily="18" charset="0"/>
              </a:rPr>
              <a:t>Inclusive content design principle</a:t>
            </a:r>
          </a:p>
          <a:p>
            <a:pPr marL="285750" indent="-285750">
              <a:lnSpc>
                <a:spcPct val="150000"/>
              </a:lnSpc>
              <a:buFont typeface="Wingdings" panose="05000000000000000000" pitchFamily="2" charset="2"/>
              <a:buChar char="v"/>
            </a:pPr>
            <a:r>
              <a:rPr lang="en-US" sz="1700" b="1" dirty="0" smtClean="0">
                <a:latin typeface="Times New Roman" panose="02020603050405020304" pitchFamily="18" charset="0"/>
                <a:cs typeface="Times New Roman" panose="02020603050405020304" pitchFamily="18" charset="0"/>
              </a:rPr>
              <a:t>Localization and cultural adaptation</a:t>
            </a:r>
          </a:p>
          <a:p>
            <a:pPr marL="285750" indent="-285750">
              <a:lnSpc>
                <a:spcPct val="150000"/>
              </a:lnSpc>
              <a:buFont typeface="Wingdings" panose="05000000000000000000" pitchFamily="2" charset="2"/>
              <a:buChar char="v"/>
            </a:pPr>
            <a:r>
              <a:rPr lang="en-US" sz="1700" b="1" dirty="0" smtClean="0">
                <a:latin typeface="Times New Roman" panose="02020603050405020304" pitchFamily="18" charset="0"/>
                <a:cs typeface="Times New Roman" panose="02020603050405020304" pitchFamily="18" charset="0"/>
              </a:rPr>
              <a:t>Procedure in creating digital content</a:t>
            </a:r>
          </a:p>
          <a:p>
            <a:pPr marL="285750" indent="-285750">
              <a:lnSpc>
                <a:spcPct val="150000"/>
              </a:lnSpc>
              <a:buFont typeface="Wingdings" panose="05000000000000000000" pitchFamily="2" charset="2"/>
              <a:buChar char="v"/>
            </a:pPr>
            <a:r>
              <a:rPr lang="en-US" sz="1700" b="1" dirty="0" smtClean="0">
                <a:latin typeface="Times New Roman" panose="02020603050405020304" pitchFamily="18" charset="0"/>
                <a:cs typeface="Times New Roman" panose="02020603050405020304" pitchFamily="18" charset="0"/>
              </a:rPr>
              <a:t>Storyboarding techniques</a:t>
            </a:r>
          </a:p>
          <a:p>
            <a:pPr marL="285750" indent="-285750">
              <a:lnSpc>
                <a:spcPct val="150000"/>
              </a:lnSpc>
              <a:buFont typeface="Wingdings" panose="05000000000000000000" pitchFamily="2" charset="2"/>
              <a:buChar char="v"/>
            </a:pPr>
            <a:r>
              <a:rPr lang="en-US" sz="1700" b="1" dirty="0" smtClean="0">
                <a:latin typeface="Times New Roman" panose="02020603050405020304" pitchFamily="18" charset="0"/>
                <a:cs typeface="Times New Roman" panose="02020603050405020304" pitchFamily="18" charset="0"/>
              </a:rPr>
              <a:t>Planning for low bandwidth</a:t>
            </a:r>
          </a:p>
          <a:p>
            <a:pPr marL="285750" indent="-285750">
              <a:lnSpc>
                <a:spcPct val="150000"/>
              </a:lnSpc>
              <a:buFont typeface="Wingdings" panose="05000000000000000000" pitchFamily="2" charset="2"/>
              <a:buChar char="v"/>
            </a:pPr>
            <a:r>
              <a:rPr lang="en-US" sz="1700" b="1" dirty="0" smtClean="0">
                <a:latin typeface="Times New Roman" panose="02020603050405020304" pitchFamily="18" charset="0"/>
                <a:cs typeface="Times New Roman" panose="02020603050405020304" pitchFamily="18" charset="0"/>
              </a:rPr>
              <a:t>The power of metadata &amp; tagging</a:t>
            </a:r>
          </a:p>
          <a:p>
            <a:pPr marL="285750" indent="-285750">
              <a:lnSpc>
                <a:spcPct val="150000"/>
              </a:lnSpc>
              <a:buFont typeface="Wingdings" panose="05000000000000000000" pitchFamily="2" charset="2"/>
              <a:buChar char="v"/>
            </a:pPr>
            <a:r>
              <a:rPr lang="en-US" sz="1700" b="1" dirty="0" smtClean="0">
                <a:latin typeface="Times New Roman" panose="02020603050405020304" pitchFamily="18" charset="0"/>
                <a:cs typeface="Times New Roman" panose="02020603050405020304" pitchFamily="18" charset="0"/>
              </a:rPr>
              <a:t>Other tools</a:t>
            </a:r>
          </a:p>
          <a:p>
            <a:pPr marL="285750" indent="-285750">
              <a:lnSpc>
                <a:spcPct val="150000"/>
              </a:lnSpc>
              <a:buFont typeface="Wingdings" panose="05000000000000000000" pitchFamily="2" charset="2"/>
              <a:buChar char="v"/>
            </a:pPr>
            <a:r>
              <a:rPr lang="en-US" sz="1700" b="1" dirty="0" smtClean="0">
                <a:latin typeface="Times New Roman" panose="02020603050405020304" pitchFamily="18" charset="0"/>
                <a:cs typeface="Times New Roman" panose="02020603050405020304" pitchFamily="18" charset="0"/>
              </a:rPr>
              <a:t>Responsive &amp; multi-device design</a:t>
            </a:r>
            <a:endParaRPr lang="en-US" sz="1700" b="1"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v"/>
            </a:pPr>
            <a:r>
              <a:rPr lang="en-US" sz="1700" b="1" dirty="0" smtClean="0">
                <a:latin typeface="Times New Roman" panose="02020603050405020304" pitchFamily="18" charset="0"/>
                <a:cs typeface="Times New Roman" panose="02020603050405020304" pitchFamily="18" charset="0"/>
              </a:rPr>
              <a:t>Challenges faced and solution</a:t>
            </a:r>
          </a:p>
          <a:p>
            <a:pPr marL="285750" indent="-285750">
              <a:lnSpc>
                <a:spcPct val="150000"/>
              </a:lnSpc>
              <a:buFont typeface="Wingdings" panose="05000000000000000000" pitchFamily="2" charset="2"/>
              <a:buChar char="v"/>
            </a:pPr>
            <a:r>
              <a:rPr lang="en-US" sz="1700" b="1" dirty="0" smtClean="0">
                <a:latin typeface="Times New Roman" panose="02020603050405020304" pitchFamily="18" charset="0"/>
                <a:cs typeface="Times New Roman" panose="02020603050405020304" pitchFamily="18" charset="0"/>
              </a:rPr>
              <a:t>Conclusion</a:t>
            </a:r>
            <a:endParaRPr lang="en-US" sz="1700" b="1" dirty="0">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t="2778" b="14699"/>
          <a:stretch/>
        </p:blipFill>
        <p:spPr bwMode="auto">
          <a:xfrm>
            <a:off x="234771" y="1358299"/>
            <a:ext cx="3030582" cy="426329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53640926-AAD7-44D8-BBD7-CCE9431645EC}">
              <a14:shadowObscured xmlns:a14="http://schemas.microsoft.com/office/drawing/2010/main"/>
            </a:ext>
          </a:extLst>
        </p:spPr>
      </p:pic>
      <p:sp>
        <p:nvSpPr>
          <p:cNvPr id="5" name="Date Placeholder 4"/>
          <p:cNvSpPr>
            <a:spLocks noGrp="1"/>
          </p:cNvSpPr>
          <p:nvPr>
            <p:ph type="dt" sz="half" idx="10"/>
          </p:nvPr>
        </p:nvSpPr>
        <p:spPr/>
        <p:txBody>
          <a:bodyPr/>
          <a:lstStyle/>
          <a:p>
            <a:fld id="{4198C755-66EC-4BA4-A56D-02DFDAA31A0D}" type="datetime1">
              <a:rPr lang="en-US" smtClean="0"/>
              <a:t>11/11/2025</a:t>
            </a:fld>
            <a:endParaRPr lang="en-US"/>
          </a:p>
        </p:txBody>
      </p:sp>
      <p:sp>
        <p:nvSpPr>
          <p:cNvPr id="6" name="Footer Placeholder 5"/>
          <p:cNvSpPr>
            <a:spLocks noGrp="1"/>
          </p:cNvSpPr>
          <p:nvPr>
            <p:ph type="ftr" sz="quarter" idx="11"/>
          </p:nvPr>
        </p:nvSpPr>
        <p:spPr/>
        <p:txBody>
          <a:bodyPr/>
          <a:lstStyle/>
          <a:p>
            <a:r>
              <a:rPr lang="en-US"/>
              <a:t>Digital literacy content development</a:t>
            </a:r>
            <a:endParaRPr lang="en-US" dirty="0"/>
          </a:p>
        </p:txBody>
      </p:sp>
      <p:sp>
        <p:nvSpPr>
          <p:cNvPr id="7" name="Slide Number Placeholder 6"/>
          <p:cNvSpPr>
            <a:spLocks noGrp="1"/>
          </p:cNvSpPr>
          <p:nvPr>
            <p:ph type="sldNum" sz="quarter" idx="12"/>
          </p:nvPr>
        </p:nvSpPr>
        <p:spPr/>
        <p:txBody>
          <a:bodyPr/>
          <a:lstStyle/>
          <a:p>
            <a:fld id="{09E9CF89-BBCF-492F-AF7D-D7011443D0B4}" type="slidenum">
              <a:rPr lang="en-US" smtClean="0"/>
              <a:t>2</a:t>
            </a:fld>
            <a:endParaRPr lang="en-US"/>
          </a:p>
        </p:txBody>
      </p:sp>
      <p:pic>
        <p:nvPicPr>
          <p:cNvPr id="8" name="image1.png" descr="Image result for mint ethiopia"/>
          <p:cNvPicPr/>
          <p:nvPr/>
        </p:nvPicPr>
        <p:blipFill>
          <a:blip r:embed="rId3"/>
          <a:srcRect t="16000" b="13498"/>
          <a:stretch>
            <a:fillRect/>
          </a:stretch>
        </p:blipFill>
        <p:spPr>
          <a:xfrm>
            <a:off x="403581" y="171067"/>
            <a:ext cx="838760" cy="627291"/>
          </a:xfrm>
          <a:prstGeom prst="rect">
            <a:avLst/>
          </a:prstGeom>
          <a:ln/>
        </p:spPr>
      </p:pic>
      <p:pic>
        <p:nvPicPr>
          <p:cNvPr id="9" name="Picture 8" descr="C:\Users\Preferred Customer\Downloads\Intracom _Logo_Nov_01_2017_0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3385220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20</a:t>
            </a:fld>
            <a:endParaRPr lang="en-US"/>
          </a:p>
        </p:txBody>
      </p:sp>
      <p:sp>
        <p:nvSpPr>
          <p:cNvPr id="7" name="Rectangle 6"/>
          <p:cNvSpPr/>
          <p:nvPr/>
        </p:nvSpPr>
        <p:spPr>
          <a:xfrm>
            <a:off x="403581" y="1133102"/>
            <a:ext cx="7966282" cy="2169825"/>
          </a:xfrm>
          <a:prstGeom prst="rect">
            <a:avLst/>
          </a:prstGeom>
        </p:spPr>
        <p:txBody>
          <a:bodyPr wrap="square">
            <a:spAutoFit/>
          </a:bodyPr>
          <a:lstStyle/>
          <a:p>
            <a:pPr>
              <a:lnSpc>
                <a:spcPct val="150000"/>
              </a:lnSpc>
            </a:pPr>
            <a:r>
              <a:rPr lang="en-US" b="1" dirty="0" smtClean="0">
                <a:latin typeface="Times New Roman" panose="02020603050405020304" pitchFamily="18" charset="0"/>
                <a:cs typeface="Times New Roman" panose="02020603050405020304" pitchFamily="18" charset="0"/>
              </a:rPr>
              <a:t>Technological Accessibility </a:t>
            </a:r>
          </a:p>
          <a:p>
            <a:pPr marL="285750" indent="-285750">
              <a:lnSpc>
                <a:spcPct val="150000"/>
              </a:lnSpc>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system is descriptive images and demo videos across all sectors to enhance understanding and engagement. </a:t>
            </a:r>
            <a:endParaRPr lang="en-US"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Offline capability</a:t>
            </a:r>
          </a:p>
          <a:p>
            <a:pPr marL="285750" indent="-285750">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Responsive design </a:t>
            </a:r>
          </a:p>
        </p:txBody>
      </p:sp>
      <p:pic>
        <p:nvPicPr>
          <p:cNvPr id="10"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11" name="Picture 10"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pic>
        <p:nvPicPr>
          <p:cNvPr id="13" name="Picture 12"/>
          <p:cNvPicPr>
            <a:picLocks noChangeAspect="1"/>
          </p:cNvPicPr>
          <p:nvPr/>
        </p:nvPicPr>
        <p:blipFill>
          <a:blip r:embed="rId4"/>
          <a:stretch>
            <a:fillRect/>
          </a:stretch>
        </p:blipFill>
        <p:spPr>
          <a:xfrm>
            <a:off x="747449" y="3309666"/>
            <a:ext cx="3702752" cy="3081794"/>
          </a:xfrm>
          <a:prstGeom prst="rect">
            <a:avLst/>
          </a:prstGeom>
        </p:spPr>
      </p:pic>
      <p:pic>
        <p:nvPicPr>
          <p:cNvPr id="14" name="Picture 13"/>
          <p:cNvPicPr>
            <a:picLocks noChangeAspect="1"/>
          </p:cNvPicPr>
          <p:nvPr/>
        </p:nvPicPr>
        <p:blipFill>
          <a:blip r:embed="rId5"/>
          <a:stretch>
            <a:fillRect/>
          </a:stretch>
        </p:blipFill>
        <p:spPr>
          <a:xfrm>
            <a:off x="4687139" y="3152727"/>
            <a:ext cx="3615294" cy="3154246"/>
          </a:xfrm>
          <a:prstGeom prst="rect">
            <a:avLst/>
          </a:prstGeom>
        </p:spPr>
      </p:pic>
      <p:sp>
        <p:nvSpPr>
          <p:cNvPr id="15" name="Rectangle 14"/>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9064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21</a:t>
            </a:fld>
            <a:endParaRPr lang="en-US"/>
          </a:p>
        </p:txBody>
      </p:sp>
      <p:pic>
        <p:nvPicPr>
          <p:cNvPr id="6"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7" name="Picture 6"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pic>
        <p:nvPicPr>
          <p:cNvPr id="8" name="Picture 7"/>
          <p:cNvPicPr>
            <a:picLocks noChangeAspect="1"/>
          </p:cNvPicPr>
          <p:nvPr/>
        </p:nvPicPr>
        <p:blipFill>
          <a:blip r:embed="rId4"/>
          <a:stretch>
            <a:fillRect/>
          </a:stretch>
        </p:blipFill>
        <p:spPr>
          <a:xfrm>
            <a:off x="557196" y="2522760"/>
            <a:ext cx="7753908" cy="3855997"/>
          </a:xfrm>
          <a:prstGeom prst="rect">
            <a:avLst/>
          </a:prstGeom>
        </p:spPr>
      </p:pic>
      <p:sp>
        <p:nvSpPr>
          <p:cNvPr id="9" name="Rectangle 8"/>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
        <p:nvSpPr>
          <p:cNvPr id="10" name="Rectangle 9"/>
          <p:cNvSpPr/>
          <p:nvPr/>
        </p:nvSpPr>
        <p:spPr>
          <a:xfrm>
            <a:off x="458938" y="1183932"/>
            <a:ext cx="7950425" cy="1338828"/>
          </a:xfrm>
          <a:prstGeom prst="rect">
            <a:avLst/>
          </a:prstGeom>
        </p:spPr>
        <p:txBody>
          <a:bodyPr wrap="square">
            <a:spAutoFit/>
          </a:bodyPr>
          <a:lstStyle/>
          <a:p>
            <a:pPr marL="285750" indent="-285750">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For example, in the IT sector, demo videos provide step-by-step guidance on practical topics such as how to create an email account, how to use social media effectively, or how to perform online job searches. </a:t>
            </a:r>
          </a:p>
        </p:txBody>
      </p:sp>
    </p:spTree>
    <p:extLst>
      <p:ext uri="{BB962C8B-B14F-4D97-AF65-F5344CB8AC3E}">
        <p14:creationId xmlns:p14="http://schemas.microsoft.com/office/powerpoint/2010/main" val="18872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22</a:t>
            </a:fld>
            <a:endParaRPr lang="en-US"/>
          </a:p>
        </p:txBody>
      </p:sp>
      <p:sp>
        <p:nvSpPr>
          <p:cNvPr id="7" name="Rectangle 6"/>
          <p:cNvSpPr/>
          <p:nvPr/>
        </p:nvSpPr>
        <p:spPr>
          <a:xfrm>
            <a:off x="432334" y="3481126"/>
            <a:ext cx="8274696" cy="1754326"/>
          </a:xfrm>
          <a:prstGeom prst="rect">
            <a:avLst/>
          </a:prstGeom>
        </p:spPr>
        <p:txBody>
          <a:bodyPr wrap="square">
            <a:spAutoFit/>
          </a:bodyPr>
          <a:lstStyle/>
          <a:p>
            <a:pPr>
              <a:lnSpc>
                <a:spcPct val="150000"/>
              </a:lnSpc>
            </a:pPr>
            <a:endParaRPr lang="en-US" b="1"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Empower parents and teachers to assist children in navigating digital platforms.</a:t>
            </a:r>
          </a:p>
          <a:p>
            <a:pPr marL="285750" indent="-285750">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Provide step-by-step tutorials for adults on topics like effective social media use, online </a:t>
            </a:r>
            <a:r>
              <a:rPr lang="en-US">
                <a:latin typeface="Times New Roman" panose="02020603050405020304" pitchFamily="18" charset="0"/>
                <a:cs typeface="Times New Roman" panose="02020603050405020304" pitchFamily="18" charset="0"/>
              </a:rPr>
              <a:t>job </a:t>
            </a:r>
            <a:r>
              <a:rPr lang="en-US" smtClean="0">
                <a:latin typeface="Times New Roman" panose="02020603050405020304" pitchFamily="18" charset="0"/>
                <a:cs typeface="Times New Roman" panose="02020603050405020304" pitchFamily="18" charset="0"/>
              </a:rPr>
              <a:t>searching.</a:t>
            </a:r>
            <a:endParaRPr lang="en-US" dirty="0">
              <a:latin typeface="Times New Roman" panose="02020603050405020304" pitchFamily="18" charset="0"/>
              <a:cs typeface="Times New Roman" panose="02020603050405020304" pitchFamily="18" charset="0"/>
            </a:endParaRPr>
          </a:p>
        </p:txBody>
      </p:sp>
      <p:pic>
        <p:nvPicPr>
          <p:cNvPr id="8" name="Picture 7" descr="C:\Users\Preferred Customer\Downloads\Intracom _Logo_Nov_01_2017_03.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pic>
        <p:nvPicPr>
          <p:cNvPr id="9" name="image1.png" descr="Image result for mint ethiopia"/>
          <p:cNvPicPr/>
          <p:nvPr/>
        </p:nvPicPr>
        <p:blipFill>
          <a:blip r:embed="rId3"/>
          <a:srcRect t="16000" b="13498"/>
          <a:stretch>
            <a:fillRect/>
          </a:stretch>
        </p:blipFill>
        <p:spPr>
          <a:xfrm>
            <a:off x="403581" y="171067"/>
            <a:ext cx="838760" cy="627291"/>
          </a:xfrm>
          <a:prstGeom prst="rect">
            <a:avLst/>
          </a:prstGeom>
          <a:ln/>
        </p:spPr>
      </p:pic>
      <p:sp>
        <p:nvSpPr>
          <p:cNvPr id="10" name="Rectangle 9"/>
          <p:cNvSpPr/>
          <p:nvPr/>
        </p:nvSpPr>
        <p:spPr>
          <a:xfrm>
            <a:off x="432334" y="1537682"/>
            <a:ext cx="8332843" cy="1754326"/>
          </a:xfrm>
          <a:prstGeom prst="rect">
            <a:avLst/>
          </a:prstGeom>
        </p:spPr>
        <p:txBody>
          <a:bodyPr wrap="square">
            <a:spAutoFit/>
          </a:bodyPr>
          <a:lstStyle/>
          <a:p>
            <a:pPr marL="285750" indent="-285750">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 project is designed to be inclusive for all genders, ensuring that the content addresses the needs and interests of everyone, regardless of gender, and promotes equal access to learning opportunities</a:t>
            </a:r>
            <a:r>
              <a:rPr lang="en-US" dirty="0" smtClean="0">
                <a:latin typeface="Times New Roman" panose="02020603050405020304" pitchFamily="18" charset="0"/>
                <a:cs typeface="Times New Roman" panose="02020603050405020304" pitchFamily="18" charset="0"/>
              </a:rPr>
              <a:t>. </a:t>
            </a:r>
          </a:p>
          <a:p>
            <a:pPr marL="285750" indent="-285750">
              <a:lnSpc>
                <a:spcPct val="150000"/>
              </a:lnSpc>
              <a:buFont typeface="Wingdings" panose="05000000000000000000" pitchFamily="2" charset="2"/>
              <a:buChar char="v"/>
            </a:pPr>
            <a:r>
              <a:rPr lang="en-US" dirty="0" smtClean="0">
                <a:solidFill>
                  <a:srgbClr val="FF0000"/>
                </a:solidFill>
                <a:latin typeface="Times New Roman" panose="02020603050405020304" pitchFamily="18" charset="0"/>
                <a:cs typeface="Times New Roman" panose="02020603050405020304" pitchFamily="18" charset="0"/>
              </a:rPr>
              <a:t>Example: Health and Child Education</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4862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23</a:t>
            </a:fld>
            <a:endParaRPr lang="en-US"/>
          </a:p>
        </p:txBody>
      </p:sp>
      <p:pic>
        <p:nvPicPr>
          <p:cNvPr id="6"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7" name="Picture 6"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
        <p:nvSpPr>
          <p:cNvPr id="8" name="Rectangle 7"/>
          <p:cNvSpPr/>
          <p:nvPr/>
        </p:nvSpPr>
        <p:spPr>
          <a:xfrm>
            <a:off x="554337" y="919146"/>
            <a:ext cx="8320611"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LOCALIZATION AND CULTURAL ADAPTATION</a:t>
            </a:r>
            <a:endParaRPr lang="en-US"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554336" y="1777917"/>
            <a:ext cx="8320611" cy="4247317"/>
          </a:xfrm>
          <a:prstGeom prst="rect">
            <a:avLst/>
          </a:prstGeom>
        </p:spPr>
        <p:txBody>
          <a:bodyPr wrap="square">
            <a:spAutoFit/>
          </a:bodyPr>
          <a:lstStyle/>
          <a:p>
            <a:pPr marL="285750" indent="-285750">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Localization and cultural adaptation are essential parts of digital content development to ensure that educational materials are accessible, relevant, and culturally sensitive to Ethiopia’s diverse population. </a:t>
            </a:r>
          </a:p>
          <a:p>
            <a:pPr marL="285750" indent="-285750">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 the Digital Literacy Content Development Project, content was translated into ten local languages and culturally adapted to reflect everyday realities, social norms, and communication styles.</a:t>
            </a:r>
          </a:p>
          <a:p>
            <a:pPr marL="285750" indent="-285750">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This process involved collaboration with language experts, adapting visuals and audio, and ensuring inclusivity through subtitles and voice narration. </a:t>
            </a:r>
          </a:p>
          <a:p>
            <a:pPr marL="285750" indent="-285750">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As a result, the project achieved broad accessibility and cultural resonance among all user groups.</a:t>
            </a:r>
          </a:p>
        </p:txBody>
      </p:sp>
    </p:spTree>
    <p:extLst>
      <p:ext uri="{BB962C8B-B14F-4D97-AF65-F5344CB8AC3E}">
        <p14:creationId xmlns:p14="http://schemas.microsoft.com/office/powerpoint/2010/main" val="1320985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24</a:t>
            </a:fld>
            <a:endParaRPr lang="en-US"/>
          </a:p>
        </p:txBody>
      </p:sp>
      <p:pic>
        <p:nvPicPr>
          <p:cNvPr id="6"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7" name="Picture 6"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
        <p:nvSpPr>
          <p:cNvPr id="8" name="Rectangle 7"/>
          <p:cNvSpPr/>
          <p:nvPr/>
        </p:nvSpPr>
        <p:spPr>
          <a:xfrm>
            <a:off x="1455674" y="553386"/>
            <a:ext cx="6411755" cy="523220"/>
          </a:xfrm>
          <a:prstGeom prst="rect">
            <a:avLst/>
          </a:prstGeom>
        </p:spPr>
        <p:txBody>
          <a:bodyPr wrap="none">
            <a:spAutoFit/>
          </a:bodyPr>
          <a:lstStyle/>
          <a:p>
            <a:r>
              <a:rPr lang="en-US" sz="2800" b="1" i="0" u="none" strike="noStrike" dirty="0">
                <a:effectLst/>
                <a:latin typeface="quote-cjk-patch"/>
              </a:rPr>
              <a:t> </a:t>
            </a:r>
            <a:r>
              <a:rPr lang="en-US" sz="2800" b="1" dirty="0" smtClean="0">
                <a:solidFill>
                  <a:srgbClr val="04525B"/>
                </a:solidFill>
                <a:latin typeface="Times New Roman" panose="02020603050405020304" pitchFamily="18" charset="0"/>
                <a:cs typeface="Times New Roman" panose="02020603050405020304" pitchFamily="18" charset="0"/>
              </a:rPr>
              <a:t>LOCALIZATION VS. TRANSLATION</a:t>
            </a:r>
            <a:endParaRPr lang="en-US" sz="2800" b="1" dirty="0">
              <a:solidFill>
                <a:srgbClr val="04525B"/>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 xmlns:a16="http://schemas.microsoft.com/office/drawing/2014/main" id="{AF1C0450-095E-58C4-CA0B-F76247756549}"/>
              </a:ext>
            </a:extLst>
          </p:cNvPr>
          <p:cNvSpPr/>
          <p:nvPr/>
        </p:nvSpPr>
        <p:spPr>
          <a:xfrm>
            <a:off x="1100599" y="1597746"/>
            <a:ext cx="6333785" cy="3416320"/>
          </a:xfrm>
          <a:prstGeom prst="rect">
            <a:avLst/>
          </a:prstGeom>
        </p:spPr>
        <p:txBody>
          <a:bodyPr wrap="none">
            <a:spAutoFit/>
          </a:bodyPr>
          <a:lstStyle/>
          <a:p>
            <a:pPr algn="l">
              <a:lnSpc>
                <a:spcPct val="150000"/>
              </a:lnSpc>
              <a:buFont typeface="Arial" panose="020B0604020202020204" pitchFamily="34" charset="0"/>
              <a:buChar char="•"/>
            </a:pPr>
            <a:r>
              <a:rPr lang="en-US" b="1" i="0" u="none" strike="noStrike" dirty="0">
                <a:effectLst/>
                <a:latin typeface="Times New Roman" panose="02020603050405020304" pitchFamily="18" charset="0"/>
                <a:cs typeface="Times New Roman" panose="02020603050405020304" pitchFamily="18" charset="0"/>
              </a:rPr>
              <a:t>Translation:</a:t>
            </a:r>
            <a:r>
              <a:rPr lang="en-US" b="0" i="0" u="none" strike="noStrike" dirty="0">
                <a:effectLst/>
                <a:latin typeface="Times New Roman" panose="02020603050405020304" pitchFamily="18" charset="0"/>
                <a:cs typeface="Times New Roman" panose="02020603050405020304" pitchFamily="18" charset="0"/>
              </a:rPr>
              <a:t> Converting text from one language to another.</a:t>
            </a:r>
          </a:p>
          <a:p>
            <a:pPr algn="l">
              <a:lnSpc>
                <a:spcPct val="150000"/>
              </a:lnSpc>
              <a:buFont typeface="Arial" panose="020B0604020202020204" pitchFamily="34" charset="0"/>
              <a:buChar char="•"/>
            </a:pPr>
            <a:r>
              <a:rPr lang="en-US" b="1" i="0" u="none" strike="noStrike" dirty="0">
                <a:effectLst/>
                <a:latin typeface="Times New Roman" panose="02020603050405020304" pitchFamily="18" charset="0"/>
                <a:cs typeface="Times New Roman" panose="02020603050405020304" pitchFamily="18" charset="0"/>
              </a:rPr>
              <a:t>Localization:</a:t>
            </a:r>
            <a:r>
              <a:rPr lang="en-US" b="0" i="0" u="none" strike="noStrike" dirty="0">
                <a:effectLst/>
                <a:latin typeface="Times New Roman" panose="02020603050405020304" pitchFamily="18" charset="0"/>
                <a:cs typeface="Times New Roman" panose="02020603050405020304" pitchFamily="18" charset="0"/>
              </a:rPr>
              <a:t> Adapting the </a:t>
            </a:r>
            <a:r>
              <a:rPr lang="en-US" b="0" u="none" strike="noStrike" dirty="0">
                <a:effectLst/>
                <a:latin typeface="Times New Roman" panose="02020603050405020304" pitchFamily="18" charset="0"/>
                <a:cs typeface="Times New Roman" panose="02020603050405020304" pitchFamily="18" charset="0"/>
              </a:rPr>
              <a:t>entire experience</a:t>
            </a:r>
            <a:r>
              <a:rPr lang="en-US" b="0" i="0" u="none" strike="noStrike" dirty="0">
                <a:effectLst/>
                <a:latin typeface="Times New Roman" panose="02020603050405020304" pitchFamily="18" charset="0"/>
                <a:cs typeface="Times New Roman" panose="02020603050405020304" pitchFamily="18" charset="0"/>
              </a:rPr>
              <a:t> to a local culture</a:t>
            </a:r>
            <a:r>
              <a:rPr lang="en-US" b="0" i="0" u="none" strike="noStrike" dirty="0" smtClean="0">
                <a:effectLst/>
                <a:latin typeface="Times New Roman" panose="02020603050405020304" pitchFamily="18" charset="0"/>
                <a:cs typeface="Times New Roman" panose="02020603050405020304" pitchFamily="18" charset="0"/>
              </a:rPr>
              <a:t>.</a:t>
            </a:r>
          </a:p>
          <a:p>
            <a:pPr algn="l">
              <a:lnSpc>
                <a:spcPct val="150000"/>
              </a:lnSpc>
            </a:pPr>
            <a:endParaRPr lang="en-US" b="0" i="0" u="none" strike="noStrike" dirty="0">
              <a:effectLst/>
              <a:latin typeface="Times New Roman" panose="02020603050405020304" pitchFamily="18" charset="0"/>
              <a:cs typeface="Times New Roman" panose="02020603050405020304" pitchFamily="18" charset="0"/>
            </a:endParaRPr>
          </a:p>
          <a:p>
            <a:pPr marL="742950" lvl="1" indent="-285750" algn="l">
              <a:lnSpc>
                <a:spcPct val="150000"/>
              </a:lnSpc>
              <a:buFont typeface="Arial" panose="020B0604020202020204" pitchFamily="34" charset="0"/>
              <a:buChar char="•"/>
            </a:pPr>
            <a:r>
              <a:rPr lang="en-US" b="1" i="0" u="none" strike="noStrike" dirty="0">
                <a:effectLst/>
                <a:latin typeface="Times New Roman" panose="02020603050405020304" pitchFamily="18" charset="0"/>
                <a:cs typeface="Times New Roman" panose="02020603050405020304" pitchFamily="18" charset="0"/>
              </a:rPr>
              <a:t>Examples:</a:t>
            </a:r>
            <a:endParaRPr lang="en-US" b="0" i="0" u="none" strike="noStrike" dirty="0">
              <a:effectLst/>
              <a:latin typeface="Times New Roman" panose="02020603050405020304" pitchFamily="18" charset="0"/>
              <a:cs typeface="Times New Roman" panose="02020603050405020304" pitchFamily="18" charset="0"/>
            </a:endParaRPr>
          </a:p>
          <a:p>
            <a:pPr marL="1143000" lvl="2" indent="-228600" algn="l">
              <a:lnSpc>
                <a:spcPct val="150000"/>
              </a:lnSpc>
              <a:buFont typeface="Arial" panose="020B0604020202020204" pitchFamily="34" charset="0"/>
              <a:buChar char="•"/>
            </a:pPr>
            <a:r>
              <a:rPr lang="en-US" b="0" i="0" u="none" strike="noStrike" dirty="0">
                <a:effectLst/>
                <a:latin typeface="Times New Roman" panose="02020603050405020304" pitchFamily="18" charset="0"/>
                <a:cs typeface="Times New Roman" panose="02020603050405020304" pitchFamily="18" charset="0"/>
              </a:rPr>
              <a:t>Using local currency (Birr) in examples, not dollars.</a:t>
            </a:r>
          </a:p>
          <a:p>
            <a:pPr marL="1143000" lvl="2" indent="-228600" algn="l">
              <a:lnSpc>
                <a:spcPct val="150000"/>
              </a:lnSpc>
              <a:buFont typeface="Arial" panose="020B0604020202020204" pitchFamily="34" charset="0"/>
              <a:buChar char="•"/>
            </a:pPr>
            <a:r>
              <a:rPr lang="en-US" b="0" i="0" u="none" strike="noStrike" dirty="0">
                <a:effectLst/>
                <a:latin typeface="Times New Roman" panose="02020603050405020304" pitchFamily="18" charset="0"/>
                <a:cs typeface="Times New Roman" panose="02020603050405020304" pitchFamily="18" charset="0"/>
              </a:rPr>
              <a:t>Showing Ethiopian farming tools, not foreign ones.</a:t>
            </a:r>
          </a:p>
          <a:p>
            <a:pPr marL="1143000" lvl="2" indent="-228600" algn="l">
              <a:lnSpc>
                <a:spcPct val="150000"/>
              </a:lnSpc>
              <a:buFont typeface="Arial" panose="020B0604020202020204" pitchFamily="34" charset="0"/>
              <a:buChar char="•"/>
            </a:pPr>
            <a:r>
              <a:rPr lang="en-US" b="0" i="0" u="none" strike="noStrike" dirty="0">
                <a:effectLst/>
                <a:latin typeface="Times New Roman" panose="02020603050405020304" pitchFamily="18" charset="0"/>
                <a:cs typeface="Times New Roman" panose="02020603050405020304" pitchFamily="18" charset="0"/>
              </a:rPr>
              <a:t>Using culturally relevant stories, jokes, and analogies.</a:t>
            </a:r>
          </a:p>
          <a:p>
            <a:pPr marL="1143000" lvl="2" indent="-228600" algn="l">
              <a:lnSpc>
                <a:spcPct val="150000"/>
              </a:lnSpc>
              <a:buFont typeface="Arial" panose="020B0604020202020204" pitchFamily="34" charset="0"/>
              <a:buChar char="•"/>
            </a:pPr>
            <a:r>
              <a:rPr lang="en-US" b="0" i="0" u="none" strike="noStrike" dirty="0">
                <a:effectLst/>
                <a:latin typeface="Times New Roman" panose="02020603050405020304" pitchFamily="18" charset="0"/>
                <a:cs typeface="Times New Roman" panose="02020603050405020304" pitchFamily="18" charset="0"/>
              </a:rPr>
              <a:t>Ensuring visuals (clothing, settings) are familiar.</a:t>
            </a:r>
          </a:p>
        </p:txBody>
      </p:sp>
    </p:spTree>
    <p:extLst>
      <p:ext uri="{BB962C8B-B14F-4D97-AF65-F5344CB8AC3E}">
        <p14:creationId xmlns:p14="http://schemas.microsoft.com/office/powerpoint/2010/main" val="3557127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25</a:t>
            </a:fld>
            <a:endParaRPr lang="en-US"/>
          </a:p>
        </p:txBody>
      </p:sp>
      <p:pic>
        <p:nvPicPr>
          <p:cNvPr id="6"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7" name="Picture 6"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
        <p:nvSpPr>
          <p:cNvPr id="8" name="Rectangle 7"/>
          <p:cNvSpPr/>
          <p:nvPr/>
        </p:nvSpPr>
        <p:spPr>
          <a:xfrm>
            <a:off x="542232" y="666221"/>
            <a:ext cx="7619394" cy="523220"/>
          </a:xfrm>
          <a:prstGeom prst="rect">
            <a:avLst/>
          </a:prstGeom>
        </p:spPr>
        <p:txBody>
          <a:bodyPr wrap="none">
            <a:spAutoFit/>
          </a:bodyPr>
          <a:lstStyle/>
          <a:p>
            <a:pPr algn="ctr"/>
            <a:r>
              <a:rPr lang="en-US" sz="2800" b="1" dirty="0" smtClean="0">
                <a:solidFill>
                  <a:srgbClr val="04525B"/>
                </a:solidFill>
                <a:latin typeface="Times New Roman" panose="02020603050405020304" pitchFamily="18" charset="0"/>
                <a:cs typeface="Times New Roman" panose="02020603050405020304" pitchFamily="18" charset="0"/>
              </a:rPr>
              <a:t>OUR LOCALIZATION PROCESS IN ACTION</a:t>
            </a:r>
            <a:endParaRPr lang="en-US" sz="2800" b="1" dirty="0">
              <a:solidFill>
                <a:srgbClr val="04525B"/>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 xmlns:a16="http://schemas.microsoft.com/office/drawing/2014/main" id="{7B57DA43-F86C-676A-178E-1FCB9CE00AD0}"/>
              </a:ext>
            </a:extLst>
          </p:cNvPr>
          <p:cNvSpPr txBox="1"/>
          <p:nvPr/>
        </p:nvSpPr>
        <p:spPr>
          <a:xfrm>
            <a:off x="1242341" y="1838848"/>
            <a:ext cx="6344164" cy="2169825"/>
          </a:xfrm>
          <a:prstGeom prst="rect">
            <a:avLst/>
          </a:prstGeom>
          <a:noFill/>
        </p:spPr>
        <p:txBody>
          <a:bodyPr wrap="square" rtlCol="0">
            <a:spAutoFit/>
          </a:bodyPr>
          <a:lstStyle/>
          <a:p>
            <a:pPr algn="l">
              <a:lnSpc>
                <a:spcPct val="150000"/>
              </a:lnSpc>
              <a:buFont typeface="Arial" panose="020B0604020202020204" pitchFamily="34" charset="0"/>
              <a:buChar char="•"/>
            </a:pPr>
            <a:r>
              <a:rPr lang="en-US" b="1" i="0" u="none" strike="noStrike" dirty="0">
                <a:effectLst/>
                <a:latin typeface="Times New Roman" panose="02020603050405020304" pitchFamily="18" charset="0"/>
                <a:cs typeface="Times New Roman" panose="02020603050405020304" pitchFamily="18" charset="0"/>
              </a:rPr>
              <a:t>Step 1:</a:t>
            </a:r>
            <a:r>
              <a:rPr lang="en-US" b="0" i="0" u="none" strike="noStrike" dirty="0">
                <a:effectLst/>
                <a:latin typeface="Times New Roman" panose="02020603050405020304" pitchFamily="18" charset="0"/>
                <a:cs typeface="Times New Roman" panose="02020603050405020304" pitchFamily="18" charset="0"/>
              </a:rPr>
              <a:t> Expert content creation in Amharic/English</a:t>
            </a:r>
            <a:r>
              <a:rPr lang="en-US" b="0" i="0" u="none" strike="noStrike" dirty="0" smtClean="0">
                <a:effectLst/>
                <a:latin typeface="Times New Roman" panose="02020603050405020304" pitchFamily="18" charset="0"/>
                <a:cs typeface="Times New Roman" panose="02020603050405020304" pitchFamily="18" charset="0"/>
              </a:rPr>
              <a:t>.</a:t>
            </a:r>
            <a:endParaRPr lang="en-US" b="0" i="0" u="none" strike="noStrike" dirty="0">
              <a:effectLst/>
              <a:latin typeface="Times New Roman" panose="02020603050405020304" pitchFamily="18" charset="0"/>
              <a:cs typeface="Times New Roman" panose="02020603050405020304" pitchFamily="18" charset="0"/>
            </a:endParaRPr>
          </a:p>
          <a:p>
            <a:pPr algn="l">
              <a:lnSpc>
                <a:spcPct val="150000"/>
              </a:lnSpc>
              <a:buFont typeface="Arial" panose="020B0604020202020204" pitchFamily="34" charset="0"/>
              <a:buChar char="•"/>
            </a:pPr>
            <a:r>
              <a:rPr lang="en-US" b="1" i="0" u="none" strike="noStrike" dirty="0">
                <a:effectLst/>
                <a:latin typeface="Times New Roman" panose="02020603050405020304" pitchFamily="18" charset="0"/>
                <a:cs typeface="Times New Roman" panose="02020603050405020304" pitchFamily="18" charset="0"/>
              </a:rPr>
              <a:t>Step 2:</a:t>
            </a:r>
            <a:r>
              <a:rPr lang="en-US" b="0" i="0" u="none" strike="noStrike" dirty="0">
                <a:effectLst/>
                <a:latin typeface="Times New Roman" panose="02020603050405020304" pitchFamily="18" charset="0"/>
                <a:cs typeface="Times New Roman" panose="02020603050405020304" pitchFamily="18" charset="0"/>
              </a:rPr>
              <a:t> Translation by native-speaking linguists and PhD holders.</a:t>
            </a:r>
          </a:p>
          <a:p>
            <a:pPr algn="l">
              <a:lnSpc>
                <a:spcPct val="150000"/>
              </a:lnSpc>
              <a:buFont typeface="Arial" panose="020B0604020202020204" pitchFamily="34" charset="0"/>
              <a:buChar char="•"/>
            </a:pPr>
            <a:r>
              <a:rPr lang="en-US" b="1" i="0" u="none" strike="noStrike" dirty="0">
                <a:effectLst/>
                <a:latin typeface="Times New Roman" panose="02020603050405020304" pitchFamily="18" charset="0"/>
                <a:cs typeface="Times New Roman" panose="02020603050405020304" pitchFamily="18" charset="0"/>
              </a:rPr>
              <a:t>Step 3:</a:t>
            </a:r>
            <a:r>
              <a:rPr lang="en-US" b="0" i="0" u="none" strike="noStrike" dirty="0">
                <a:effectLst/>
                <a:latin typeface="Times New Roman" panose="02020603050405020304" pitchFamily="18" charset="0"/>
                <a:cs typeface="Times New Roman" panose="02020603050405020304" pitchFamily="18" charset="0"/>
              </a:rPr>
              <a:t> Cultural adaptation of visuals and examples.</a:t>
            </a:r>
          </a:p>
          <a:p>
            <a:pPr algn="l">
              <a:lnSpc>
                <a:spcPct val="150000"/>
              </a:lnSpc>
              <a:buFont typeface="Arial" panose="020B0604020202020204" pitchFamily="34" charset="0"/>
              <a:buChar char="•"/>
            </a:pPr>
            <a:r>
              <a:rPr lang="en-US" b="1" i="0" u="none" strike="noStrike" dirty="0">
                <a:effectLst/>
                <a:latin typeface="Times New Roman" panose="02020603050405020304" pitchFamily="18" charset="0"/>
                <a:cs typeface="Times New Roman" panose="02020603050405020304" pitchFamily="18" charset="0"/>
              </a:rPr>
              <a:t>Step 4:</a:t>
            </a:r>
            <a:r>
              <a:rPr lang="en-US" b="0" i="0" u="none" strike="noStrike" dirty="0">
                <a:effectLst/>
                <a:latin typeface="Times New Roman" panose="02020603050405020304" pitchFamily="18" charset="0"/>
                <a:cs typeface="Times New Roman" panose="02020603050405020304" pitchFamily="18" charset="0"/>
              </a:rPr>
              <a:t> Integration of localized voice-overs and subtitles.</a:t>
            </a:r>
          </a:p>
          <a:p>
            <a:pPr algn="l">
              <a:lnSpc>
                <a:spcPct val="150000"/>
              </a:lnSpc>
              <a:buFont typeface="Arial" panose="020B0604020202020204" pitchFamily="34" charset="0"/>
              <a:buChar char="•"/>
            </a:pPr>
            <a:r>
              <a:rPr lang="en-US" b="1" i="0" u="none" strike="noStrike" dirty="0">
                <a:effectLst/>
                <a:latin typeface="Times New Roman" panose="02020603050405020304" pitchFamily="18" charset="0"/>
                <a:cs typeface="Times New Roman" panose="02020603050405020304" pitchFamily="18" charset="0"/>
              </a:rPr>
              <a:t>Step 5:</a:t>
            </a:r>
            <a:r>
              <a:rPr lang="en-US" b="0" i="0" u="none" strike="noStrike" dirty="0">
                <a:effectLst/>
                <a:latin typeface="Times New Roman" panose="02020603050405020304" pitchFamily="18" charset="0"/>
                <a:cs typeface="Times New Roman" panose="02020603050405020304" pitchFamily="18" charset="0"/>
              </a:rPr>
              <a:t> Validation by native speakers for authenticity.</a:t>
            </a:r>
          </a:p>
        </p:txBody>
      </p:sp>
    </p:spTree>
    <p:extLst>
      <p:ext uri="{BB962C8B-B14F-4D97-AF65-F5344CB8AC3E}">
        <p14:creationId xmlns:p14="http://schemas.microsoft.com/office/powerpoint/2010/main" val="2804329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dirty="0"/>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26</a:t>
            </a:fld>
            <a:endParaRPr lang="en-US"/>
          </a:p>
        </p:txBody>
      </p:sp>
      <p:pic>
        <p:nvPicPr>
          <p:cNvPr id="6"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7" name="Picture 6"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
        <p:nvSpPr>
          <p:cNvPr id="8" name="Rectangle 7"/>
          <p:cNvSpPr/>
          <p:nvPr/>
        </p:nvSpPr>
        <p:spPr>
          <a:xfrm>
            <a:off x="1115219" y="642399"/>
            <a:ext cx="2805576" cy="523220"/>
          </a:xfrm>
          <a:prstGeom prst="rect">
            <a:avLst/>
          </a:prstGeom>
        </p:spPr>
        <p:txBody>
          <a:bodyPr wrap="none">
            <a:spAutoFit/>
          </a:bodyPr>
          <a:lstStyle/>
          <a:p>
            <a:r>
              <a:rPr lang="en-US" sz="2800" b="1" dirty="0" smtClean="0">
                <a:solidFill>
                  <a:srgbClr val="04525B"/>
                </a:solidFill>
                <a:latin typeface="Times New Roman" panose="02020603050405020304" pitchFamily="18" charset="0"/>
                <a:cs typeface="Times New Roman" panose="02020603050405020304" pitchFamily="18" charset="0"/>
              </a:rPr>
              <a:t>MOBILE FIRST</a:t>
            </a:r>
            <a:endParaRPr lang="en-US"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663567" y="1874746"/>
            <a:ext cx="8101610" cy="1289071"/>
          </a:xfrm>
          <a:prstGeom prst="rect">
            <a:avLst/>
          </a:prstGeom>
        </p:spPr>
        <p:txBody>
          <a:bodyPr wrap="square">
            <a:spAutoFit/>
          </a:bodyPr>
          <a:lstStyle/>
          <a:p>
            <a:pPr marL="342900" indent="-342900">
              <a:lnSpc>
                <a:spcPct val="15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This approach prioritizes the design and functionality of the mobile version of the platform, recognizing that mobile devices are far more accessible and affordable than laptops or desktop computers in </a:t>
            </a:r>
            <a:r>
              <a:rPr lang="en-US" dirty="0" smtClean="0">
                <a:latin typeface="Times New Roman" panose="02020603050405020304" pitchFamily="18" charset="0"/>
                <a:cs typeface="Times New Roman" panose="02020603050405020304" pitchFamily="18" charset="0"/>
              </a:rPr>
              <a:t>the rural areas.</a:t>
            </a:r>
          </a:p>
        </p:txBody>
      </p:sp>
    </p:spTree>
    <p:extLst>
      <p:ext uri="{BB962C8B-B14F-4D97-AF65-F5344CB8AC3E}">
        <p14:creationId xmlns:p14="http://schemas.microsoft.com/office/powerpoint/2010/main" val="6972970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27</a:t>
            </a:fld>
            <a:endParaRPr lang="en-US"/>
          </a:p>
        </p:txBody>
      </p:sp>
      <p:pic>
        <p:nvPicPr>
          <p:cNvPr id="6"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7" name="Picture 6"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
        <p:nvSpPr>
          <p:cNvPr id="8" name="Rectangle 7"/>
          <p:cNvSpPr/>
          <p:nvPr/>
        </p:nvSpPr>
        <p:spPr>
          <a:xfrm>
            <a:off x="1115219" y="642399"/>
            <a:ext cx="6913559" cy="523220"/>
          </a:xfrm>
          <a:prstGeom prst="rect">
            <a:avLst/>
          </a:prstGeom>
        </p:spPr>
        <p:txBody>
          <a:bodyPr wrap="none">
            <a:spAutoFit/>
          </a:bodyPr>
          <a:lstStyle/>
          <a:p>
            <a:r>
              <a:rPr lang="en-US" sz="2800" b="1" dirty="0" smtClean="0">
                <a:solidFill>
                  <a:srgbClr val="04525B"/>
                </a:solidFill>
                <a:latin typeface="Times New Roman" panose="02020603050405020304" pitchFamily="18" charset="0"/>
                <a:cs typeface="Times New Roman" panose="02020603050405020304" pitchFamily="18" charset="0"/>
              </a:rPr>
              <a:t>OFFLINE FUNCTIONALITY PLANNING</a:t>
            </a:r>
            <a:endParaRPr lang="en-US"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663567" y="1874746"/>
            <a:ext cx="8101610" cy="2308324"/>
          </a:xfrm>
          <a:prstGeom prst="rect">
            <a:avLst/>
          </a:prstGeom>
        </p:spPr>
        <p:txBody>
          <a:bodyPr wrap="square">
            <a:spAutoFit/>
          </a:bodyPr>
          <a:lstStyle/>
          <a:p>
            <a:pPr marL="342900" indent="-34290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 system is designed to support offline access once the user has an active internet connection to download the necessary content. </a:t>
            </a: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After </a:t>
            </a:r>
            <a:r>
              <a:rPr lang="en-US" dirty="0">
                <a:latin typeface="Times New Roman" panose="02020603050405020304" pitchFamily="18" charset="0"/>
                <a:cs typeface="Times New Roman" panose="02020603050405020304" pitchFamily="18" charset="0"/>
              </a:rPr>
              <a:t>the initial download, users can view videos, read materials, and access previously saved resources without requiring an internet connection. </a:t>
            </a: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feature ensures continuous learning and accessibility, particularly in remote areas with limited connectivity.</a:t>
            </a:r>
            <a:endParaRPr lang="en-US" dirty="0"/>
          </a:p>
        </p:txBody>
      </p:sp>
    </p:spTree>
    <p:extLst>
      <p:ext uri="{BB962C8B-B14F-4D97-AF65-F5344CB8AC3E}">
        <p14:creationId xmlns:p14="http://schemas.microsoft.com/office/powerpoint/2010/main" val="9850145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28</a:t>
            </a:fld>
            <a:endParaRPr lang="en-US"/>
          </a:p>
        </p:txBody>
      </p:sp>
      <p:pic>
        <p:nvPicPr>
          <p:cNvPr id="6"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7" name="Picture 6"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pic>
        <p:nvPicPr>
          <p:cNvPr id="8" name="Picture 7"/>
          <p:cNvPicPr>
            <a:picLocks noChangeAspect="1"/>
          </p:cNvPicPr>
          <p:nvPr/>
        </p:nvPicPr>
        <p:blipFill>
          <a:blip r:embed="rId4"/>
          <a:stretch>
            <a:fillRect/>
          </a:stretch>
        </p:blipFill>
        <p:spPr>
          <a:xfrm>
            <a:off x="121323" y="1388533"/>
            <a:ext cx="8903734" cy="4312920"/>
          </a:xfrm>
          <a:prstGeom prst="rect">
            <a:avLst/>
          </a:prstGeom>
        </p:spPr>
      </p:pic>
    </p:spTree>
    <p:extLst>
      <p:ext uri="{BB962C8B-B14F-4D97-AF65-F5344CB8AC3E}">
        <p14:creationId xmlns:p14="http://schemas.microsoft.com/office/powerpoint/2010/main" val="14279725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29</a:t>
            </a:fld>
            <a:endParaRPr lang="en-US"/>
          </a:p>
        </p:txBody>
      </p:sp>
      <p:sp>
        <p:nvSpPr>
          <p:cNvPr id="5" name="Rectangle 4"/>
          <p:cNvSpPr/>
          <p:nvPr/>
        </p:nvSpPr>
        <p:spPr>
          <a:xfrm>
            <a:off x="2035313" y="2303809"/>
            <a:ext cx="5201510" cy="1107996"/>
          </a:xfrm>
          <a:prstGeom prst="rect">
            <a:avLst/>
          </a:prstGeom>
        </p:spPr>
        <p:txBody>
          <a:bodyPr wrap="square">
            <a:spAutoFit/>
          </a:bodyPr>
          <a:lstStyle/>
          <a:p>
            <a:r>
              <a:rPr lang="en-US" sz="6600" b="1" dirty="0">
                <a:solidFill>
                  <a:srgbClr val="04525B"/>
                </a:solidFill>
                <a:latin typeface="Times New Roman" panose="02020603050405020304" pitchFamily="18" charset="0"/>
                <a:cs typeface="Times New Roman" panose="02020603050405020304" pitchFamily="18" charset="0"/>
              </a:rPr>
              <a:t>SESSION II</a:t>
            </a:r>
            <a:endParaRPr lang="en-US" sz="6600" dirty="0">
              <a:latin typeface="Times New Roman" panose="02020603050405020304" pitchFamily="18" charset="0"/>
              <a:cs typeface="Times New Roman" panose="02020603050405020304" pitchFamily="18" charset="0"/>
            </a:endParaRPr>
          </a:p>
        </p:txBody>
      </p:sp>
      <p:pic>
        <p:nvPicPr>
          <p:cNvPr id="6"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7" name="Picture 6"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14947645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3</a:t>
            </a:fld>
            <a:endParaRPr lang="en-US"/>
          </a:p>
        </p:txBody>
      </p:sp>
      <p:sp>
        <p:nvSpPr>
          <p:cNvPr id="7" name="Rectangle 6"/>
          <p:cNvSpPr/>
          <p:nvPr/>
        </p:nvSpPr>
        <p:spPr>
          <a:xfrm>
            <a:off x="2035313" y="2303809"/>
            <a:ext cx="5201510" cy="1107996"/>
          </a:xfrm>
          <a:prstGeom prst="rect">
            <a:avLst/>
          </a:prstGeom>
        </p:spPr>
        <p:txBody>
          <a:bodyPr wrap="square">
            <a:spAutoFit/>
          </a:bodyPr>
          <a:lstStyle/>
          <a:p>
            <a:r>
              <a:rPr lang="en-US" sz="6600" b="1" dirty="0">
                <a:solidFill>
                  <a:srgbClr val="04525B"/>
                </a:solidFill>
                <a:latin typeface="Times New Roman" panose="02020603050405020304" pitchFamily="18" charset="0"/>
                <a:cs typeface="Times New Roman" panose="02020603050405020304" pitchFamily="18" charset="0"/>
              </a:rPr>
              <a:t>SESSION I</a:t>
            </a:r>
            <a:endParaRPr lang="en-US" sz="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6150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6388" y="710140"/>
            <a:ext cx="8588185"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PROCEDURE IN CREATING DIGITAL CONTENT</a:t>
            </a:r>
            <a:endParaRPr lang="en-US" sz="2800" dirty="0">
              <a:latin typeface="Times New Roman" panose="02020603050405020304" pitchFamily="18" charset="0"/>
              <a:cs typeface="Times New Roman" panose="02020603050405020304" pitchFamily="18" charset="0"/>
            </a:endParaRPr>
          </a:p>
        </p:txBody>
      </p:sp>
      <p:sp>
        <p:nvSpPr>
          <p:cNvPr id="3" name="Rectangle 2"/>
          <p:cNvSpPr/>
          <p:nvPr/>
        </p:nvSpPr>
        <p:spPr>
          <a:xfrm>
            <a:off x="5120640" y="1692751"/>
            <a:ext cx="3553097" cy="2867452"/>
          </a:xfrm>
          <a:prstGeom prst="rect">
            <a:avLst/>
          </a:prstGeom>
        </p:spPr>
        <p:txBody>
          <a:bodyPr wrap="square">
            <a:spAutoFit/>
          </a:bodyPr>
          <a:lstStyle/>
          <a:p>
            <a:pPr marL="285750" indent="-285750" algn="just">
              <a:lnSpc>
                <a:spcPct val="150000"/>
              </a:lnSpc>
              <a:spcAft>
                <a:spcPts val="800"/>
              </a:spcAft>
              <a:buFont typeface="Wingdings" panose="05000000000000000000" pitchFamily="2" charset="2"/>
              <a:buChar char="v"/>
            </a:pPr>
            <a:r>
              <a:rPr lang="en-US" dirty="0">
                <a:latin typeface="Times New Roman" panose="02020603050405020304" pitchFamily="18" charset="0"/>
                <a:ea typeface="Calibri" panose="020F0502020204030204" pitchFamily="34" charset="0"/>
                <a:cs typeface="Times New Roman" panose="02020603050405020304" pitchFamily="18" charset="0"/>
              </a:rPr>
              <a:t>After the approval of 10 topics for each sector, the content developers proceeded to prepare detailed content for Amharic and English language. This includes:</a:t>
            </a:r>
          </a:p>
          <a:p>
            <a:pPr marL="1200150" lvl="2" indent="-285750">
              <a:spcAft>
                <a:spcPts val="800"/>
              </a:spcAft>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rPr>
              <a:t>PowerPoint Presentations</a:t>
            </a:r>
          </a:p>
          <a:p>
            <a:pPr marL="1200150" lvl="2" indent="-285750">
              <a:spcAft>
                <a:spcPts val="800"/>
              </a:spcAft>
              <a:buFont typeface="Wingdings" panose="05000000000000000000" pitchFamily="2" charset="2"/>
              <a:buChar char="§"/>
            </a:pPr>
            <a:r>
              <a:rPr lang="en-US" sz="1600" dirty="0">
                <a:effectLst/>
                <a:latin typeface="Times New Roman" panose="02020603050405020304" pitchFamily="18" charset="0"/>
                <a:ea typeface="Calibri" panose="020F0502020204030204" pitchFamily="34" charset="0"/>
              </a:rPr>
              <a:t>Recorded Voice Narration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0" y="1620987"/>
            <a:ext cx="5821613" cy="289088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7" name="Rectangle 6"/>
          <p:cNvSpPr/>
          <p:nvPr/>
        </p:nvSpPr>
        <p:spPr>
          <a:xfrm>
            <a:off x="496388" y="4971266"/>
            <a:ext cx="8177349" cy="1338828"/>
          </a:xfrm>
          <a:prstGeom prst="rect">
            <a:avLst/>
          </a:prstGeom>
        </p:spPr>
        <p:txBody>
          <a:bodyPr wrap="square">
            <a:spAutoFit/>
          </a:bodyPr>
          <a:lstStyle/>
          <a:p>
            <a:pPr marL="285750" indent="-285750">
              <a:lnSpc>
                <a:spcPct val="150000"/>
              </a:lnSpc>
              <a:buFont typeface="Wingdings" panose="05000000000000000000" pitchFamily="2" charset="2"/>
              <a:buChar char="v"/>
            </a:pPr>
            <a:r>
              <a:rPr lang="en-US" dirty="0">
                <a:latin typeface="Times New Roman" panose="02020603050405020304" pitchFamily="18" charset="0"/>
                <a:ea typeface="Calibri" panose="020F0502020204030204" pitchFamily="34" charset="0"/>
              </a:rPr>
              <a:t>To facilitate translation into nine additional languages, we have partnered with university lecturers who have a strong linguistic background and some of our translators have a PHD holders. </a:t>
            </a:r>
            <a:endParaRPr lang="en-US" dirty="0"/>
          </a:p>
        </p:txBody>
      </p:sp>
      <p:sp>
        <p:nvSpPr>
          <p:cNvPr id="8" name="Date Placeholder 7"/>
          <p:cNvSpPr>
            <a:spLocks noGrp="1"/>
          </p:cNvSpPr>
          <p:nvPr>
            <p:ph type="dt" sz="half" idx="10"/>
          </p:nvPr>
        </p:nvSpPr>
        <p:spPr/>
        <p:txBody>
          <a:bodyPr/>
          <a:lstStyle/>
          <a:p>
            <a:fld id="{A54D0F07-2BE8-4705-8DB8-BD212A2D3D19}" type="datetime1">
              <a:rPr lang="en-US" smtClean="0"/>
              <a:t>11/11/2025</a:t>
            </a:fld>
            <a:endParaRPr lang="en-US"/>
          </a:p>
        </p:txBody>
      </p:sp>
      <p:sp>
        <p:nvSpPr>
          <p:cNvPr id="9" name="Footer Placeholder 8"/>
          <p:cNvSpPr>
            <a:spLocks noGrp="1"/>
          </p:cNvSpPr>
          <p:nvPr>
            <p:ph type="ftr" sz="quarter" idx="11"/>
          </p:nvPr>
        </p:nvSpPr>
        <p:spPr/>
        <p:txBody>
          <a:bodyPr/>
          <a:lstStyle/>
          <a:p>
            <a:r>
              <a:rPr lang="en-US"/>
              <a:t>Digital literacy content development</a:t>
            </a:r>
          </a:p>
        </p:txBody>
      </p:sp>
      <p:sp>
        <p:nvSpPr>
          <p:cNvPr id="10" name="Slide Number Placeholder 9"/>
          <p:cNvSpPr>
            <a:spLocks noGrp="1"/>
          </p:cNvSpPr>
          <p:nvPr>
            <p:ph type="sldNum" sz="quarter" idx="12"/>
          </p:nvPr>
        </p:nvSpPr>
        <p:spPr/>
        <p:txBody>
          <a:bodyPr/>
          <a:lstStyle/>
          <a:p>
            <a:fld id="{09E9CF89-BBCF-492F-AF7D-D7011443D0B4}" type="slidenum">
              <a:rPr lang="en-US" smtClean="0"/>
              <a:t>30</a:t>
            </a:fld>
            <a:endParaRPr lang="en-US"/>
          </a:p>
        </p:txBody>
      </p:sp>
      <p:pic>
        <p:nvPicPr>
          <p:cNvPr id="11" name="image1.png" descr="Image result for mint ethiopia"/>
          <p:cNvPicPr/>
          <p:nvPr/>
        </p:nvPicPr>
        <p:blipFill>
          <a:blip r:embed="rId3"/>
          <a:srcRect t="16000" b="13498"/>
          <a:stretch>
            <a:fillRect/>
          </a:stretch>
        </p:blipFill>
        <p:spPr>
          <a:xfrm>
            <a:off x="403581" y="171067"/>
            <a:ext cx="838760" cy="627291"/>
          </a:xfrm>
          <a:prstGeom prst="rect">
            <a:avLst/>
          </a:prstGeom>
          <a:ln/>
        </p:spPr>
      </p:pic>
      <p:pic>
        <p:nvPicPr>
          <p:cNvPr id="12" name="Picture 11" descr="C:\Users\Preferred Customer\Downloads\Intracom _Logo_Nov_01_2017_0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1317536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31</a:t>
            </a:fld>
            <a:endParaRPr lang="en-US"/>
          </a:p>
        </p:txBody>
      </p:sp>
      <p:pic>
        <p:nvPicPr>
          <p:cNvPr id="5"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6" name="Picture 5"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graphicFrame>
        <p:nvGraphicFramePr>
          <p:cNvPr id="7" name="Table 6"/>
          <p:cNvGraphicFramePr>
            <a:graphicFrameLocks noGrp="1"/>
          </p:cNvGraphicFramePr>
          <p:nvPr>
            <p:extLst>
              <p:ext uri="{D42A27DB-BD31-4B8C-83A1-F6EECF244321}">
                <p14:modId xmlns:p14="http://schemas.microsoft.com/office/powerpoint/2010/main" val="2335697835"/>
              </p:ext>
            </p:extLst>
          </p:nvPr>
        </p:nvGraphicFramePr>
        <p:xfrm>
          <a:off x="1329344" y="1540690"/>
          <a:ext cx="6096000" cy="2966720"/>
        </p:xfrm>
        <a:graphic>
          <a:graphicData uri="http://schemas.openxmlformats.org/drawingml/2006/table">
            <a:tbl>
              <a:tblPr firstRow="1" bandRow="1">
                <a:tableStyleId>{5C22544A-7EE6-4342-B048-85BDC9FD1C3A}</a:tableStyleId>
              </a:tblPr>
              <a:tblGrid>
                <a:gridCol w="2380604">
                  <a:extLst>
                    <a:ext uri="{9D8B030D-6E8A-4147-A177-3AD203B41FA5}">
                      <a16:colId xmlns="" xmlns:a16="http://schemas.microsoft.com/office/drawing/2014/main" val="3141368915"/>
                    </a:ext>
                  </a:extLst>
                </a:gridCol>
                <a:gridCol w="3715396">
                  <a:extLst>
                    <a:ext uri="{9D8B030D-6E8A-4147-A177-3AD203B41FA5}">
                      <a16:colId xmlns="" xmlns:a16="http://schemas.microsoft.com/office/drawing/2014/main" val="1195130349"/>
                    </a:ext>
                  </a:extLst>
                </a:gridCol>
              </a:tblGrid>
              <a:tr h="370840">
                <a:tc>
                  <a:txBody>
                    <a:bodyPr/>
                    <a:lstStyle/>
                    <a:p>
                      <a:r>
                        <a:rPr lang="en-US" dirty="0">
                          <a:latin typeface="Times New Roman" panose="02020603050405020304" pitchFamily="18" charset="0"/>
                          <a:cs typeface="Times New Roman" panose="02020603050405020304" pitchFamily="18" charset="0"/>
                        </a:rPr>
                        <a:t>Language</a:t>
                      </a:r>
                    </a:p>
                  </a:txBody>
                  <a:tcPr/>
                </a:tc>
                <a:tc>
                  <a:txBody>
                    <a:bodyPr/>
                    <a:lstStyle/>
                    <a:p>
                      <a:r>
                        <a:rPr lang="en-US">
                          <a:latin typeface="Times New Roman" panose="02020603050405020304" pitchFamily="18" charset="0"/>
                          <a:cs typeface="Times New Roman" panose="02020603050405020304" pitchFamily="18" charset="0"/>
                        </a:rPr>
                        <a:t>Universities we partnered with</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84677087"/>
                  </a:ext>
                </a:extLst>
              </a:tr>
              <a:tr h="370840">
                <a:tc>
                  <a:txBody>
                    <a:bodyPr/>
                    <a:lstStyle/>
                    <a:p>
                      <a:r>
                        <a:rPr lang="en-US" dirty="0" err="1">
                          <a:latin typeface="Times New Roman" panose="02020603050405020304" pitchFamily="18" charset="0"/>
                          <a:cs typeface="Times New Roman" panose="02020603050405020304" pitchFamily="18" charset="0"/>
                        </a:rPr>
                        <a:t>Sidama</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Hawasa</a:t>
                      </a:r>
                      <a:r>
                        <a:rPr lang="en-US" dirty="0">
                          <a:latin typeface="Times New Roman" panose="02020603050405020304" pitchFamily="18" charset="0"/>
                          <a:cs typeface="Times New Roman" panose="02020603050405020304" pitchFamily="18" charset="0"/>
                        </a:rPr>
                        <a:t> University </a:t>
                      </a:r>
                    </a:p>
                  </a:txBody>
                  <a:tcPr/>
                </a:tc>
                <a:extLst>
                  <a:ext uri="{0D108BD9-81ED-4DB2-BD59-A6C34878D82A}">
                    <a16:rowId xmlns="" xmlns:a16="http://schemas.microsoft.com/office/drawing/2014/main" val="719055039"/>
                  </a:ext>
                </a:extLst>
              </a:tr>
              <a:tr h="370840">
                <a:tc>
                  <a:txBody>
                    <a:bodyPr/>
                    <a:lstStyle/>
                    <a:p>
                      <a:r>
                        <a:rPr lang="en-US" dirty="0" err="1">
                          <a:latin typeface="Times New Roman" panose="02020603050405020304" pitchFamily="18" charset="0"/>
                          <a:cs typeface="Times New Roman" panose="02020603050405020304" pitchFamily="18" charset="0"/>
                        </a:rPr>
                        <a:t>Gamo</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Arbaminch</a:t>
                      </a:r>
                      <a:r>
                        <a:rPr lang="en-US" dirty="0">
                          <a:latin typeface="Times New Roman" panose="02020603050405020304" pitchFamily="18" charset="0"/>
                          <a:cs typeface="Times New Roman" panose="02020603050405020304" pitchFamily="18" charset="0"/>
                        </a:rPr>
                        <a:t> University</a:t>
                      </a:r>
                    </a:p>
                  </a:txBody>
                  <a:tcPr/>
                </a:tc>
                <a:extLst>
                  <a:ext uri="{0D108BD9-81ED-4DB2-BD59-A6C34878D82A}">
                    <a16:rowId xmlns="" xmlns:a16="http://schemas.microsoft.com/office/drawing/2014/main" val="3956590380"/>
                  </a:ext>
                </a:extLst>
              </a:tr>
              <a:tr h="370840">
                <a:tc>
                  <a:txBody>
                    <a:bodyPr/>
                    <a:lstStyle/>
                    <a:p>
                      <a:r>
                        <a:rPr lang="en-US" dirty="0" err="1">
                          <a:latin typeface="Times New Roman" panose="02020603050405020304" pitchFamily="18" charset="0"/>
                          <a:cs typeface="Times New Roman" panose="02020603050405020304" pitchFamily="18" charset="0"/>
                        </a:rPr>
                        <a:t>Wolayta</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Wolayta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Sodo</a:t>
                      </a:r>
                      <a:r>
                        <a:rPr lang="en-US">
                          <a:latin typeface="Times New Roman" panose="02020603050405020304" pitchFamily="18" charset="0"/>
                          <a:cs typeface="Times New Roman" panose="02020603050405020304" pitchFamily="18" charset="0"/>
                        </a:rPr>
                        <a:t> University</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440871001"/>
                  </a:ext>
                </a:extLst>
              </a:tr>
              <a:tr h="370840">
                <a:tc>
                  <a:txBody>
                    <a:bodyPr/>
                    <a:lstStyle/>
                    <a:p>
                      <a:r>
                        <a:rPr lang="en-US" dirty="0">
                          <a:latin typeface="Times New Roman" panose="02020603050405020304" pitchFamily="18" charset="0"/>
                          <a:cs typeface="Times New Roman" panose="02020603050405020304" pitchFamily="18" charset="0"/>
                        </a:rPr>
                        <a:t>Hadiya</a:t>
                      </a:r>
                    </a:p>
                  </a:txBody>
                  <a:tcPr/>
                </a:tc>
                <a:tc>
                  <a:txBody>
                    <a:bodyPr/>
                    <a:lstStyle/>
                    <a:p>
                      <a:r>
                        <a:rPr lang="en-US" dirty="0" err="1">
                          <a:latin typeface="Times New Roman" panose="02020603050405020304" pitchFamily="18" charset="0"/>
                          <a:cs typeface="Times New Roman" panose="02020603050405020304" pitchFamily="18" charset="0"/>
                        </a:rPr>
                        <a:t>Wachamo</a:t>
                      </a:r>
                      <a:r>
                        <a:rPr lang="en-US" baseline="0" dirty="0">
                          <a:latin typeface="Times New Roman" panose="02020603050405020304" pitchFamily="18" charset="0"/>
                          <a:cs typeface="Times New Roman" panose="02020603050405020304" pitchFamily="18" charset="0"/>
                        </a:rPr>
                        <a:t> University</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277427003"/>
                  </a:ext>
                </a:extLst>
              </a:tr>
              <a:tr h="370840">
                <a:tc>
                  <a:txBody>
                    <a:bodyPr/>
                    <a:lstStyle/>
                    <a:p>
                      <a:r>
                        <a:rPr lang="en-US" dirty="0">
                          <a:latin typeface="Times New Roman" panose="02020603050405020304" pitchFamily="18" charset="0"/>
                          <a:cs typeface="Times New Roman" panose="02020603050405020304" pitchFamily="18" charset="0"/>
                        </a:rPr>
                        <a:t>Afar </a:t>
                      </a:r>
                    </a:p>
                  </a:txBody>
                  <a:tcPr/>
                </a:tc>
                <a:tc>
                  <a:txBody>
                    <a:bodyPr/>
                    <a:lstStyle/>
                    <a:p>
                      <a:r>
                        <a:rPr lang="en-US" dirty="0" err="1">
                          <a:latin typeface="Times New Roman" panose="02020603050405020304" pitchFamily="18" charset="0"/>
                          <a:cs typeface="Times New Roman" panose="02020603050405020304" pitchFamily="18" charset="0"/>
                        </a:rPr>
                        <a:t>Semera</a:t>
                      </a:r>
                      <a:r>
                        <a:rPr lang="en-US" baseline="0" dirty="0">
                          <a:latin typeface="Times New Roman" panose="02020603050405020304" pitchFamily="18" charset="0"/>
                          <a:cs typeface="Times New Roman" panose="02020603050405020304" pitchFamily="18" charset="0"/>
                        </a:rPr>
                        <a:t> University</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4104910085"/>
                  </a:ext>
                </a:extLst>
              </a:tr>
              <a:tr h="370840">
                <a:tc>
                  <a:txBody>
                    <a:bodyPr/>
                    <a:lstStyle/>
                    <a:p>
                      <a:r>
                        <a:rPr lang="en-US" dirty="0">
                          <a:latin typeface="Times New Roman" panose="02020603050405020304" pitchFamily="18" charset="0"/>
                          <a:cs typeface="Times New Roman" panose="02020603050405020304" pitchFamily="18" charset="0"/>
                        </a:rPr>
                        <a:t>Somalia</a:t>
                      </a:r>
                    </a:p>
                  </a:txBody>
                  <a:tcPr/>
                </a:tc>
                <a:tc>
                  <a:txBody>
                    <a:bodyPr/>
                    <a:lstStyle/>
                    <a:p>
                      <a:r>
                        <a:rPr lang="en-US" dirty="0" err="1">
                          <a:latin typeface="Times New Roman" panose="02020603050405020304" pitchFamily="18" charset="0"/>
                          <a:cs typeface="Times New Roman" panose="02020603050405020304" pitchFamily="18" charset="0"/>
                        </a:rPr>
                        <a:t>Jigjiga</a:t>
                      </a:r>
                      <a:r>
                        <a:rPr lang="en-US" dirty="0">
                          <a:latin typeface="Times New Roman" panose="02020603050405020304" pitchFamily="18" charset="0"/>
                          <a:cs typeface="Times New Roman" panose="02020603050405020304" pitchFamily="18" charset="0"/>
                        </a:rPr>
                        <a:t> University</a:t>
                      </a:r>
                      <a:r>
                        <a:rPr lang="en-US" baseline="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422216232"/>
                  </a:ext>
                </a:extLst>
              </a:tr>
              <a:tr h="370840">
                <a:tc>
                  <a:txBody>
                    <a:bodyPr/>
                    <a:lstStyle/>
                    <a:p>
                      <a:r>
                        <a:rPr lang="en-US" dirty="0">
                          <a:latin typeface="Times New Roman" panose="02020603050405020304" pitchFamily="18" charset="0"/>
                          <a:cs typeface="Times New Roman" panose="02020603050405020304" pitchFamily="18" charset="0"/>
                        </a:rPr>
                        <a:t>Gurage</a:t>
                      </a:r>
                    </a:p>
                  </a:txBody>
                  <a:tcPr/>
                </a:tc>
                <a:tc>
                  <a:txBody>
                    <a:bodyPr/>
                    <a:lstStyle/>
                    <a:p>
                      <a:r>
                        <a:rPr lang="en-US" dirty="0" err="1">
                          <a:latin typeface="Times New Roman" panose="02020603050405020304" pitchFamily="18" charset="0"/>
                          <a:cs typeface="Times New Roman" panose="02020603050405020304" pitchFamily="18" charset="0"/>
                        </a:rPr>
                        <a:t>Welkite</a:t>
                      </a:r>
                      <a:r>
                        <a:rPr lang="en-US" dirty="0">
                          <a:latin typeface="Times New Roman" panose="02020603050405020304" pitchFamily="18" charset="0"/>
                          <a:cs typeface="Times New Roman" panose="02020603050405020304" pitchFamily="18" charset="0"/>
                        </a:rPr>
                        <a:t> University</a:t>
                      </a:r>
                    </a:p>
                  </a:txBody>
                  <a:tcPr/>
                </a:tc>
                <a:extLst>
                  <a:ext uri="{0D108BD9-81ED-4DB2-BD59-A6C34878D82A}">
                    <a16:rowId xmlns="" xmlns:a16="http://schemas.microsoft.com/office/drawing/2014/main" val="2601842267"/>
                  </a:ext>
                </a:extLst>
              </a:tr>
            </a:tbl>
          </a:graphicData>
        </a:graphic>
      </p:graphicFrame>
      <p:sp>
        <p:nvSpPr>
          <p:cNvPr id="9" name="Rectangle 8"/>
          <p:cNvSpPr/>
          <p:nvPr/>
        </p:nvSpPr>
        <p:spPr>
          <a:xfrm>
            <a:off x="2167840" y="484712"/>
            <a:ext cx="2848297" cy="523220"/>
          </a:xfrm>
          <a:prstGeom prst="rect">
            <a:avLst/>
          </a:prstGeom>
        </p:spPr>
        <p:txBody>
          <a:bodyPr wrap="squar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2092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6388" y="1342016"/>
            <a:ext cx="8177349" cy="463397"/>
          </a:xfrm>
          <a:prstGeom prst="rect">
            <a:avLst/>
          </a:prstGeom>
        </p:spPr>
        <p:txBody>
          <a:bodyPr wrap="square">
            <a:spAutoFit/>
          </a:bodyPr>
          <a:lstStyle/>
          <a:p>
            <a:pPr algn="just">
              <a:lnSpc>
                <a:spcPct val="150000"/>
              </a:lnSpc>
              <a:spcAft>
                <a:spcPts val="800"/>
              </a:spcAft>
            </a:pPr>
            <a:r>
              <a:rPr lang="en-US" b="1" dirty="0">
                <a:solidFill>
                  <a:schemeClr val="accent1">
                    <a:lumMod val="50000"/>
                  </a:schemeClr>
                </a:solidFill>
                <a:latin typeface="Times New Roman" panose="02020603050405020304" pitchFamily="18" charset="0"/>
                <a:ea typeface="Calibri" panose="020F0502020204030204" pitchFamily="34" charset="0"/>
                <a:cs typeface="Times New Roman" panose="02020603050405020304" pitchFamily="18" charset="0"/>
              </a:rPr>
              <a:t>1. Articulate 360, storyline 360 </a:t>
            </a:r>
            <a:endParaRPr lang="en-US" sz="1600" b="1"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5055326" y="1927132"/>
            <a:ext cx="3879668" cy="3000821"/>
          </a:xfrm>
          <a:prstGeom prst="rect">
            <a:avLst/>
          </a:prstGeom>
        </p:spPr>
        <p:txBody>
          <a:bodyPr wrap="square">
            <a:spAutoFit/>
          </a:bodyPr>
          <a:lstStyle/>
          <a:p>
            <a:pPr algn="just">
              <a:lnSpc>
                <a:spcPct val="150000"/>
              </a:lnSpc>
            </a:pPr>
            <a:r>
              <a:rPr lang="en-US" b="1" dirty="0">
                <a:latin typeface="Times New Roman" panose="02020603050405020304" pitchFamily="18" charset="0"/>
                <a:ea typeface="Calibri" panose="020F0502020204030204" pitchFamily="34" charset="0"/>
                <a:cs typeface="Times New Roman" panose="02020603050405020304" pitchFamily="18" charset="0"/>
              </a:rPr>
              <a:t>Integration Process Using Storyline 360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Intracom utilizes Articulate Storyline 360 to integrate PowerPoint slides with recorded voice narration for creating interactive and engaging e-learning content.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a:blip r:embed="rId2"/>
          <a:stretch>
            <a:fillRect/>
          </a:stretch>
        </p:blipFill>
        <p:spPr>
          <a:xfrm>
            <a:off x="287384" y="2236723"/>
            <a:ext cx="5133975" cy="322770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5" name="Date Placeholder 4"/>
          <p:cNvSpPr>
            <a:spLocks noGrp="1"/>
          </p:cNvSpPr>
          <p:nvPr>
            <p:ph type="dt" sz="half" idx="10"/>
          </p:nvPr>
        </p:nvSpPr>
        <p:spPr/>
        <p:txBody>
          <a:bodyPr/>
          <a:lstStyle/>
          <a:p>
            <a:fld id="{D3F97C5E-B43E-43BA-B8D6-70744E2809E8}" type="datetime1">
              <a:rPr lang="en-US" smtClean="0"/>
              <a:t>11/11/2025</a:t>
            </a:fld>
            <a:endParaRPr lang="en-US"/>
          </a:p>
        </p:txBody>
      </p:sp>
      <p:sp>
        <p:nvSpPr>
          <p:cNvPr id="9" name="Footer Placeholder 8"/>
          <p:cNvSpPr>
            <a:spLocks noGrp="1"/>
          </p:cNvSpPr>
          <p:nvPr>
            <p:ph type="ftr" sz="quarter" idx="11"/>
          </p:nvPr>
        </p:nvSpPr>
        <p:spPr/>
        <p:txBody>
          <a:bodyPr/>
          <a:lstStyle/>
          <a:p>
            <a:r>
              <a:rPr lang="en-US"/>
              <a:t>Digital literacy content development</a:t>
            </a:r>
          </a:p>
        </p:txBody>
      </p:sp>
      <p:sp>
        <p:nvSpPr>
          <p:cNvPr id="10" name="Slide Number Placeholder 9"/>
          <p:cNvSpPr>
            <a:spLocks noGrp="1"/>
          </p:cNvSpPr>
          <p:nvPr>
            <p:ph type="sldNum" sz="quarter" idx="12"/>
          </p:nvPr>
        </p:nvSpPr>
        <p:spPr/>
        <p:txBody>
          <a:bodyPr/>
          <a:lstStyle/>
          <a:p>
            <a:fld id="{09E9CF89-BBCF-492F-AF7D-D7011443D0B4}" type="slidenum">
              <a:rPr lang="en-US" smtClean="0"/>
              <a:t>32</a:t>
            </a:fld>
            <a:endParaRPr lang="en-US"/>
          </a:p>
        </p:txBody>
      </p:sp>
      <p:pic>
        <p:nvPicPr>
          <p:cNvPr id="11" name="image1.png" descr="Image result for mint ethiopia"/>
          <p:cNvPicPr/>
          <p:nvPr/>
        </p:nvPicPr>
        <p:blipFill>
          <a:blip r:embed="rId3"/>
          <a:srcRect t="16000" b="13498"/>
          <a:stretch>
            <a:fillRect/>
          </a:stretch>
        </p:blipFill>
        <p:spPr>
          <a:xfrm>
            <a:off x="403581" y="171067"/>
            <a:ext cx="838760" cy="627291"/>
          </a:xfrm>
          <a:prstGeom prst="rect">
            <a:avLst/>
          </a:prstGeom>
          <a:ln/>
        </p:spPr>
      </p:pic>
      <p:pic>
        <p:nvPicPr>
          <p:cNvPr id="12" name="Picture 11" descr="C:\Users\Preferred Customer\Downloads\Intracom _Logo_Nov_01_2017_0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
        <p:nvSpPr>
          <p:cNvPr id="13" name="Rectangle 12"/>
          <p:cNvSpPr/>
          <p:nvPr/>
        </p:nvSpPr>
        <p:spPr>
          <a:xfrm>
            <a:off x="1227908" y="697077"/>
            <a:ext cx="5854551" cy="523220"/>
          </a:xfrm>
          <a:prstGeom prst="rect">
            <a:avLst/>
          </a:prstGeom>
        </p:spPr>
        <p:txBody>
          <a:bodyPr wrap="none">
            <a:spAutoFit/>
          </a:bodyPr>
          <a:lstStyle/>
          <a:p>
            <a:r>
              <a:rPr lang="en-US" sz="2800" b="1" dirty="0" smtClean="0">
                <a:solidFill>
                  <a:srgbClr val="04525B"/>
                </a:solidFill>
                <a:latin typeface="Times New Roman" panose="02020603050405020304" pitchFamily="18" charset="0"/>
                <a:cs typeface="Times New Roman" panose="02020603050405020304" pitchFamily="18" charset="0"/>
              </a:rPr>
              <a:t>STORYBOARDING TECHNIQUES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7763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09455" y="1541512"/>
            <a:ext cx="8085908" cy="2120068"/>
          </a:xfrm>
          <a:prstGeom prst="rect">
            <a:avLst/>
          </a:prstGeom>
        </p:spPr>
        <p:txBody>
          <a:bodyPr wrap="square">
            <a:spAutoFit/>
          </a:bodyPr>
          <a:lstStyle/>
          <a:p>
            <a:pPr marL="285750" marR="0" lvl="0" indent="-285750" algn="just">
              <a:lnSpc>
                <a:spcPct val="150000"/>
              </a:lnSpc>
              <a:spcBef>
                <a:spcPts val="0"/>
              </a:spcBef>
              <a:spcAft>
                <a:spcPts val="0"/>
              </a:spcAft>
              <a:buFont typeface="Wingdings" panose="05000000000000000000" pitchFamily="2" charset="2"/>
              <a:buChar char="v"/>
              <a:tabLst>
                <a:tab pos="45720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Key Features of Articulate Storyline 360</a:t>
            </a:r>
          </a:p>
          <a:p>
            <a:pPr marL="742950" marR="0" lvl="1" indent="-285750" algn="just">
              <a:lnSpc>
                <a:spcPct val="150000"/>
              </a:lnSpc>
              <a:spcBef>
                <a:spcPts val="0"/>
              </a:spcBef>
              <a:spcAft>
                <a:spcPts val="0"/>
              </a:spcAft>
              <a:buSzPts val="1000"/>
              <a:buFont typeface="Symbol" panose="05050102010706020507" pitchFamily="18" charset="2"/>
              <a:buChar char=""/>
              <a:tabLst>
                <a:tab pos="914400" algn="l"/>
              </a:tabLst>
            </a:pPr>
            <a:r>
              <a:rPr lang="en-US" dirty="0">
                <a:latin typeface="Times New Roman" panose="02020603050405020304" pitchFamily="18" charset="0"/>
                <a:ea typeface="Times New Roman" panose="02020603050405020304" pitchFamily="18" charset="0"/>
                <a:cs typeface="Times New Roman" panose="02020603050405020304" pitchFamily="18" charset="0"/>
              </a:rPr>
              <a:t>Interactive Course Creation</a:t>
            </a:r>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marL="742950" marR="0" lvl="1" indent="-285750" algn="just">
              <a:lnSpc>
                <a:spcPct val="150000"/>
              </a:lnSpc>
              <a:spcBef>
                <a:spcPts val="0"/>
              </a:spcBef>
              <a:spcAft>
                <a:spcPts val="0"/>
              </a:spcAft>
              <a:buSzPts val="1000"/>
              <a:buFont typeface="Symbol" panose="05050102010706020507" pitchFamily="18" charset="2"/>
              <a:buChar char=""/>
              <a:tabLst>
                <a:tab pos="914400" algn="l"/>
              </a:tabLst>
            </a:pPr>
            <a:r>
              <a:rPr lang="en-US" dirty="0">
                <a:latin typeface="Times New Roman" panose="02020603050405020304" pitchFamily="18" charset="0"/>
                <a:ea typeface="Times New Roman" panose="02020603050405020304" pitchFamily="18" charset="0"/>
                <a:cs typeface="Times New Roman" panose="02020603050405020304" pitchFamily="18" charset="0"/>
              </a:rPr>
              <a:t>Responsive Design</a:t>
            </a:r>
          </a:p>
          <a:p>
            <a:pPr marL="742950" marR="0" lvl="1" indent="-285750" algn="just">
              <a:lnSpc>
                <a:spcPct val="150000"/>
              </a:lnSpc>
              <a:spcBef>
                <a:spcPts val="0"/>
              </a:spcBef>
              <a:spcAft>
                <a:spcPts val="0"/>
              </a:spcAft>
              <a:buSzPts val="1000"/>
              <a:buFont typeface="Symbol" panose="05050102010706020507" pitchFamily="18" charset="2"/>
              <a:buChar char=""/>
              <a:tabLst>
                <a:tab pos="914400" algn="l"/>
              </a:tabLst>
            </a:pPr>
            <a:r>
              <a:rPr lang="en-US" dirty="0">
                <a:latin typeface="Times New Roman" panose="02020603050405020304" pitchFamily="18" charset="0"/>
                <a:ea typeface="Times New Roman" panose="02020603050405020304" pitchFamily="18" charset="0"/>
                <a:cs typeface="Times New Roman" panose="02020603050405020304" pitchFamily="18" charset="0"/>
              </a:rPr>
              <a:t>Templates and Assets</a:t>
            </a:r>
          </a:p>
          <a:p>
            <a:pPr marL="742950" marR="0" lvl="1" indent="-285750" algn="just">
              <a:lnSpc>
                <a:spcPct val="150000"/>
              </a:lnSpc>
              <a:spcBef>
                <a:spcPts val="0"/>
              </a:spcBef>
              <a:spcAft>
                <a:spcPts val="0"/>
              </a:spcAft>
              <a:buSzPts val="1000"/>
              <a:buFont typeface="Symbol" panose="05050102010706020507" pitchFamily="18" charset="2"/>
              <a:buChar char=""/>
              <a:tabLst>
                <a:tab pos="914400" algn="l"/>
              </a:tabLst>
            </a:pPr>
            <a:r>
              <a:rPr lang="en-US" dirty="0">
                <a:latin typeface="Times New Roman" panose="02020603050405020304" pitchFamily="18" charset="0"/>
                <a:ea typeface="Times New Roman" panose="02020603050405020304" pitchFamily="18" charset="0"/>
                <a:cs typeface="Times New Roman" panose="02020603050405020304" pitchFamily="18" charset="0"/>
              </a:rPr>
              <a:t>Multimedia Integration</a:t>
            </a:r>
          </a:p>
        </p:txBody>
      </p:sp>
      <p:sp>
        <p:nvSpPr>
          <p:cNvPr id="5" name="Date Placeholder 4"/>
          <p:cNvSpPr>
            <a:spLocks noGrp="1"/>
          </p:cNvSpPr>
          <p:nvPr>
            <p:ph type="dt" sz="half" idx="10"/>
          </p:nvPr>
        </p:nvSpPr>
        <p:spPr/>
        <p:txBody>
          <a:bodyPr/>
          <a:lstStyle/>
          <a:p>
            <a:fld id="{28A03217-DD52-4E04-A01D-5B3A9A9E3EEA}" type="datetime1">
              <a:rPr lang="en-US" smtClean="0"/>
              <a:t>11/11/2025</a:t>
            </a:fld>
            <a:endParaRPr lang="en-US"/>
          </a:p>
        </p:txBody>
      </p:sp>
      <p:sp>
        <p:nvSpPr>
          <p:cNvPr id="8" name="Footer Placeholder 7"/>
          <p:cNvSpPr>
            <a:spLocks noGrp="1"/>
          </p:cNvSpPr>
          <p:nvPr>
            <p:ph type="ftr" sz="quarter" idx="11"/>
          </p:nvPr>
        </p:nvSpPr>
        <p:spPr/>
        <p:txBody>
          <a:bodyPr/>
          <a:lstStyle/>
          <a:p>
            <a:r>
              <a:rPr lang="en-US"/>
              <a:t>Digital literacy content development</a:t>
            </a:r>
          </a:p>
        </p:txBody>
      </p:sp>
      <p:sp>
        <p:nvSpPr>
          <p:cNvPr id="9" name="Slide Number Placeholder 8"/>
          <p:cNvSpPr>
            <a:spLocks noGrp="1"/>
          </p:cNvSpPr>
          <p:nvPr>
            <p:ph type="sldNum" sz="quarter" idx="12"/>
          </p:nvPr>
        </p:nvSpPr>
        <p:spPr/>
        <p:txBody>
          <a:bodyPr/>
          <a:lstStyle/>
          <a:p>
            <a:fld id="{09E9CF89-BBCF-492F-AF7D-D7011443D0B4}" type="slidenum">
              <a:rPr lang="en-US" smtClean="0"/>
              <a:t>33</a:t>
            </a:fld>
            <a:endParaRPr lang="en-US"/>
          </a:p>
        </p:txBody>
      </p:sp>
      <p:pic>
        <p:nvPicPr>
          <p:cNvPr id="10"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11" name="Picture 10"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
        <p:nvSpPr>
          <p:cNvPr id="12" name="Rectangle 11"/>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
        <p:nvSpPr>
          <p:cNvPr id="2" name="Rectangle 1"/>
          <p:cNvSpPr/>
          <p:nvPr/>
        </p:nvSpPr>
        <p:spPr>
          <a:xfrm>
            <a:off x="509455" y="4381159"/>
            <a:ext cx="8255722" cy="646331"/>
          </a:xfrm>
          <a:prstGeom prst="rect">
            <a:avLst/>
          </a:prstGeom>
        </p:spPr>
        <p:txBody>
          <a:bodyPr wrap="square">
            <a:spAutoFit/>
          </a:bodyPr>
          <a:lstStyle/>
          <a:p>
            <a:pPr marL="285750" indent="-285750">
              <a:buFont typeface="Wingdings" panose="05000000000000000000" pitchFamily="2" charset="2"/>
              <a:buChar char="v"/>
            </a:pPr>
            <a:r>
              <a:rPr lang="en-US" dirty="0">
                <a:solidFill>
                  <a:srgbClr val="000000"/>
                </a:solidFill>
                <a:latin typeface="Times New Roman" panose="02020603050405020304" pitchFamily="18" charset="0"/>
              </a:rPr>
              <a:t>Intracom utilizes this application for multimedia integration, allowing for the seamless combination of PowerPoint presentations and recorded voice narration.</a:t>
            </a:r>
            <a:endParaRPr lang="en-US" dirty="0"/>
          </a:p>
        </p:txBody>
      </p:sp>
    </p:spTree>
    <p:extLst>
      <p:ext uri="{BB962C8B-B14F-4D97-AF65-F5344CB8AC3E}">
        <p14:creationId xmlns:p14="http://schemas.microsoft.com/office/powerpoint/2010/main" val="620534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09454" y="1786748"/>
            <a:ext cx="8085908" cy="2125390"/>
          </a:xfrm>
          <a:prstGeom prst="rect">
            <a:avLst/>
          </a:prstGeom>
        </p:spPr>
        <p:txBody>
          <a:bodyPr wrap="square">
            <a:spAutoFit/>
          </a:bodyPr>
          <a:lstStyle/>
          <a:p>
            <a:pPr marL="342900" marR="0" lvl="0" indent="-342900" algn="just">
              <a:lnSpc>
                <a:spcPct val="150000"/>
              </a:lnSpc>
              <a:spcBef>
                <a:spcPts val="0"/>
              </a:spcBef>
              <a:spcAft>
                <a:spcPts val="0"/>
              </a:spcAft>
              <a:buFont typeface="+mj-lt"/>
              <a:buAutoNum type="alphaLcParenR"/>
              <a:tabLst>
                <a:tab pos="457200" algn="l"/>
              </a:tabLs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Import PowerPoint Slides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process begins with importing the PowerPoint presentation into Storyline 360: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50000"/>
              </a:lnSpc>
              <a:spcBef>
                <a:spcPts val="0"/>
              </a:spcBef>
              <a:spcAft>
                <a:spcPts val="0"/>
              </a:spcAft>
              <a:buSzPts val="1000"/>
              <a:buFont typeface="Symbol" panose="05050102010706020507" pitchFamily="18" charset="2"/>
              <a:buChar char=""/>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Open the software and select the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Import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option.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50000"/>
              </a:lnSpc>
              <a:spcBef>
                <a:spcPts val="0"/>
              </a:spcBef>
              <a:spcAft>
                <a:spcPts val="0"/>
              </a:spcAft>
              <a:buSzPts val="1000"/>
              <a:buFont typeface="Symbol" panose="05050102010706020507" pitchFamily="18" charset="2"/>
              <a:buChar char=""/>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PowerPoint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and locate the presentation file.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50000"/>
              </a:lnSpc>
              <a:spcBef>
                <a:spcPts val="0"/>
              </a:spcBef>
              <a:spcAft>
                <a:spcPts val="0"/>
              </a:spcAft>
              <a:buSzPts val="1000"/>
              <a:buFont typeface="Symbol" panose="05050102010706020507" pitchFamily="18" charset="2"/>
              <a:buChar char=""/>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Select the slides to be imported and insert them into the project.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Date Placeholder 4"/>
          <p:cNvSpPr>
            <a:spLocks noGrp="1"/>
          </p:cNvSpPr>
          <p:nvPr>
            <p:ph type="dt" sz="half" idx="10"/>
          </p:nvPr>
        </p:nvSpPr>
        <p:spPr/>
        <p:txBody>
          <a:bodyPr/>
          <a:lstStyle/>
          <a:p>
            <a:fld id="{28A03217-DD52-4E04-A01D-5B3A9A9E3EEA}" type="datetime1">
              <a:rPr lang="en-US" smtClean="0"/>
              <a:t>11/11/2025</a:t>
            </a:fld>
            <a:endParaRPr lang="en-US"/>
          </a:p>
        </p:txBody>
      </p:sp>
      <p:sp>
        <p:nvSpPr>
          <p:cNvPr id="8" name="Footer Placeholder 7"/>
          <p:cNvSpPr>
            <a:spLocks noGrp="1"/>
          </p:cNvSpPr>
          <p:nvPr>
            <p:ph type="ftr" sz="quarter" idx="11"/>
          </p:nvPr>
        </p:nvSpPr>
        <p:spPr/>
        <p:txBody>
          <a:bodyPr/>
          <a:lstStyle/>
          <a:p>
            <a:r>
              <a:rPr lang="en-US"/>
              <a:t>Digital literacy content development</a:t>
            </a:r>
          </a:p>
        </p:txBody>
      </p:sp>
      <p:sp>
        <p:nvSpPr>
          <p:cNvPr id="9" name="Slide Number Placeholder 8"/>
          <p:cNvSpPr>
            <a:spLocks noGrp="1"/>
          </p:cNvSpPr>
          <p:nvPr>
            <p:ph type="sldNum" sz="quarter" idx="12"/>
          </p:nvPr>
        </p:nvSpPr>
        <p:spPr/>
        <p:txBody>
          <a:bodyPr/>
          <a:lstStyle/>
          <a:p>
            <a:fld id="{09E9CF89-BBCF-492F-AF7D-D7011443D0B4}" type="slidenum">
              <a:rPr lang="en-US" smtClean="0"/>
              <a:t>34</a:t>
            </a:fld>
            <a:endParaRPr lang="en-US"/>
          </a:p>
        </p:txBody>
      </p:sp>
      <p:pic>
        <p:nvPicPr>
          <p:cNvPr id="10"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11" name="Picture 10"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
        <p:nvSpPr>
          <p:cNvPr id="12" name="Rectangle 11"/>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5803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9634" y="1254034"/>
            <a:ext cx="4402183" cy="4662815"/>
          </a:xfrm>
          <a:prstGeom prst="rect">
            <a:avLst/>
          </a:prstGeom>
        </p:spPr>
        <p:txBody>
          <a:bodyPr wrap="square">
            <a:spAutoFit/>
          </a:bodyPr>
          <a:lstStyle/>
          <a:p>
            <a:pPr marR="0" lvl="0" algn="just">
              <a:lnSpc>
                <a:spcPct val="150000"/>
              </a:lnSpc>
              <a:spcBef>
                <a:spcPts val="0"/>
              </a:spcBef>
              <a:spcAft>
                <a:spcPts val="0"/>
              </a:spcAft>
              <a:tabLst>
                <a:tab pos="45720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b)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Add Voice Narration for Each Slide</a:t>
            </a:r>
            <a:endParaRPr lang="en-US" b="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translator records a separate audio file for each slide. These voice narrations are then integrated individually:</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gn="just">
              <a:lnSpc>
                <a:spcPct val="150000"/>
              </a:lnSpc>
              <a:spcBef>
                <a:spcPts val="0"/>
              </a:spcBef>
              <a:spcAft>
                <a:spcPts val="0"/>
              </a:spcAft>
              <a:buSzPts val="1000"/>
              <a:buFont typeface="Symbol" panose="05050102010706020507" pitchFamily="18" charset="2"/>
              <a:buChar char=""/>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Select a slide in the project.</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gn="just">
              <a:lnSpc>
                <a:spcPct val="150000"/>
              </a:lnSpc>
              <a:spcBef>
                <a:spcPts val="0"/>
              </a:spcBef>
              <a:spcAft>
                <a:spcPts val="0"/>
              </a:spcAft>
              <a:buSzPts val="1000"/>
              <a:buFont typeface="Symbol" panose="05050102010706020507" pitchFamily="18" charset="2"/>
              <a:buChar char=""/>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Go to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Audio</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&gt;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Import Audio</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and upload the corresponding audio file.</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gn="just">
              <a:lnSpc>
                <a:spcPct val="150000"/>
              </a:lnSpc>
              <a:spcBef>
                <a:spcPts val="0"/>
              </a:spcBef>
              <a:spcAft>
                <a:spcPts val="0"/>
              </a:spcAft>
              <a:buSzPts val="1000"/>
              <a:buFont typeface="Symbol" panose="05050102010706020507" pitchFamily="18" charset="2"/>
              <a:buChar char=""/>
              <a:tabLst>
                <a:tab pos="914400" algn="l"/>
              </a:tabLs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audio is displayed in the </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Timeline Panel</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where it can be synchronized with any animations or transitions.</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Rectangle 2"/>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4062548" y="1076606"/>
            <a:ext cx="5199018" cy="4016943"/>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6" name="Date Placeholder 5"/>
          <p:cNvSpPr>
            <a:spLocks noGrp="1"/>
          </p:cNvSpPr>
          <p:nvPr>
            <p:ph type="dt" sz="half" idx="10"/>
          </p:nvPr>
        </p:nvSpPr>
        <p:spPr/>
        <p:txBody>
          <a:bodyPr/>
          <a:lstStyle/>
          <a:p>
            <a:fld id="{73BE473B-0392-4833-823B-E33F8FA6B9B8}" type="datetime1">
              <a:rPr lang="en-US" smtClean="0"/>
              <a:t>11/11/2025</a:t>
            </a:fld>
            <a:endParaRPr lang="en-US"/>
          </a:p>
        </p:txBody>
      </p:sp>
      <p:sp>
        <p:nvSpPr>
          <p:cNvPr id="7" name="Footer Placeholder 6"/>
          <p:cNvSpPr>
            <a:spLocks noGrp="1"/>
          </p:cNvSpPr>
          <p:nvPr>
            <p:ph type="ftr" sz="quarter" idx="11"/>
          </p:nvPr>
        </p:nvSpPr>
        <p:spPr/>
        <p:txBody>
          <a:bodyPr/>
          <a:lstStyle/>
          <a:p>
            <a:r>
              <a:rPr lang="en-US"/>
              <a:t>Digital literacy content development</a:t>
            </a:r>
          </a:p>
        </p:txBody>
      </p:sp>
      <p:sp>
        <p:nvSpPr>
          <p:cNvPr id="8" name="Slide Number Placeholder 7"/>
          <p:cNvSpPr>
            <a:spLocks noGrp="1"/>
          </p:cNvSpPr>
          <p:nvPr>
            <p:ph type="sldNum" sz="quarter" idx="12"/>
          </p:nvPr>
        </p:nvSpPr>
        <p:spPr/>
        <p:txBody>
          <a:bodyPr/>
          <a:lstStyle/>
          <a:p>
            <a:fld id="{09E9CF89-BBCF-492F-AF7D-D7011443D0B4}" type="slidenum">
              <a:rPr lang="en-US" smtClean="0"/>
              <a:t>35</a:t>
            </a:fld>
            <a:endParaRPr lang="en-US"/>
          </a:p>
        </p:txBody>
      </p:sp>
      <p:pic>
        <p:nvPicPr>
          <p:cNvPr id="9" name="image1.png" descr="Image result for mint ethiopia"/>
          <p:cNvPicPr/>
          <p:nvPr/>
        </p:nvPicPr>
        <p:blipFill>
          <a:blip r:embed="rId3"/>
          <a:srcRect t="16000" b="13498"/>
          <a:stretch>
            <a:fillRect/>
          </a:stretch>
        </p:blipFill>
        <p:spPr>
          <a:xfrm>
            <a:off x="403581" y="171067"/>
            <a:ext cx="838760" cy="627291"/>
          </a:xfrm>
          <a:prstGeom prst="rect">
            <a:avLst/>
          </a:prstGeom>
          <a:ln/>
        </p:spPr>
      </p:pic>
      <p:pic>
        <p:nvPicPr>
          <p:cNvPr id="10" name="Picture 9" descr="C:\Users\Preferred Customer\Downloads\Intracom _Logo_Nov_01_2017_0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23573767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7017" y="1763486"/>
            <a:ext cx="8072847" cy="3000821"/>
          </a:xfrm>
          <a:prstGeom prst="rect">
            <a:avLst/>
          </a:prstGeom>
        </p:spPr>
        <p:txBody>
          <a:bodyPr wrap="square">
            <a:spAutoFit/>
          </a:bodyPr>
          <a:lstStyle/>
          <a:p>
            <a:pPr marR="0" lvl="0" algn="just">
              <a:lnSpc>
                <a:spcPct val="150000"/>
              </a:lnSpc>
              <a:spcBef>
                <a:spcPts val="0"/>
              </a:spcBef>
              <a:spcAft>
                <a:spcPts val="0"/>
              </a:spcAft>
              <a:tabLst>
                <a:tab pos="45720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c) Repeat for All Slides</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buFont typeface="Wingdings" panose="05000000000000000000" pitchFamily="2" charset="2"/>
              <a:buChar char="v"/>
            </a:pPr>
            <a:r>
              <a:rPr lang="en-US" dirty="0">
                <a:latin typeface="Times New Roman" panose="02020603050405020304" pitchFamily="18" charset="0"/>
                <a:ea typeface="Times New Roman" panose="02020603050405020304" pitchFamily="18" charset="0"/>
                <a:cs typeface="Times New Roman" panose="02020603050405020304" pitchFamily="18" charset="0"/>
              </a:rPr>
              <a:t>This process is repeated for each slide, ensuring that the correct narration is matched to the respective slide.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50000"/>
              </a:lnSpc>
              <a:spcBef>
                <a:spcPts val="0"/>
              </a:spcBef>
              <a:spcAft>
                <a:spcPts val="0"/>
              </a:spcAft>
              <a:tabLst>
                <a:tab pos="45720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d)  Preview and Adjust</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buFont typeface="Wingdings" panose="05000000000000000000" pitchFamily="2" charset="2"/>
              <a:buChar char="v"/>
            </a:pPr>
            <a:r>
              <a:rPr lang="en-US" dirty="0">
                <a:latin typeface="Times New Roman" panose="02020603050405020304" pitchFamily="18" charset="0"/>
                <a:ea typeface="Times New Roman" panose="02020603050405020304" pitchFamily="18" charset="0"/>
                <a:cs typeface="Times New Roman" panose="02020603050405020304" pitchFamily="18" charset="0"/>
              </a:rPr>
              <a:t>Once all audio files are integrated, the project is previewed to verify synchronization between slides, narration, and animations. Adjustments are made as necessary.</a:t>
            </a:r>
          </a:p>
        </p:txBody>
      </p:sp>
      <p:sp>
        <p:nvSpPr>
          <p:cNvPr id="3" name="Rectangle 2"/>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162F9C20-E155-4F02-B46D-D57C7981937D}" type="datetime1">
              <a:rPr lang="en-US" smtClean="0"/>
              <a:t>11/11/2025</a:t>
            </a:fld>
            <a:endParaRPr lang="en-US"/>
          </a:p>
        </p:txBody>
      </p:sp>
      <p:sp>
        <p:nvSpPr>
          <p:cNvPr id="7" name="Footer Placeholder 6"/>
          <p:cNvSpPr>
            <a:spLocks noGrp="1"/>
          </p:cNvSpPr>
          <p:nvPr>
            <p:ph type="ftr" sz="quarter" idx="11"/>
          </p:nvPr>
        </p:nvSpPr>
        <p:spPr/>
        <p:txBody>
          <a:bodyPr/>
          <a:lstStyle/>
          <a:p>
            <a:r>
              <a:rPr lang="en-US"/>
              <a:t>Digital literacy content development</a:t>
            </a:r>
          </a:p>
        </p:txBody>
      </p:sp>
      <p:sp>
        <p:nvSpPr>
          <p:cNvPr id="8" name="Slide Number Placeholder 7"/>
          <p:cNvSpPr>
            <a:spLocks noGrp="1"/>
          </p:cNvSpPr>
          <p:nvPr>
            <p:ph type="sldNum" sz="quarter" idx="12"/>
          </p:nvPr>
        </p:nvSpPr>
        <p:spPr/>
        <p:txBody>
          <a:bodyPr/>
          <a:lstStyle/>
          <a:p>
            <a:fld id="{09E9CF89-BBCF-492F-AF7D-D7011443D0B4}" type="slidenum">
              <a:rPr lang="en-US" smtClean="0"/>
              <a:t>36</a:t>
            </a:fld>
            <a:endParaRPr lang="en-US"/>
          </a:p>
        </p:txBody>
      </p:sp>
      <p:pic>
        <p:nvPicPr>
          <p:cNvPr id="9"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10" name="Picture 9"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2014594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5577" y="1188720"/>
            <a:ext cx="8072847" cy="1338828"/>
          </a:xfrm>
          <a:prstGeom prst="rect">
            <a:avLst/>
          </a:prstGeom>
        </p:spPr>
        <p:txBody>
          <a:bodyPr wrap="square">
            <a:spAutoFit/>
          </a:bodyPr>
          <a:lstStyle/>
          <a:p>
            <a:pPr marR="0" lvl="0" algn="just">
              <a:lnSpc>
                <a:spcPct val="150000"/>
              </a:lnSpc>
              <a:spcBef>
                <a:spcPts val="0"/>
              </a:spcBef>
              <a:spcAft>
                <a:spcPts val="0"/>
              </a:spcAft>
              <a:tabLst>
                <a:tab pos="457200" algn="l"/>
              </a:tabLst>
            </a:pPr>
            <a:r>
              <a:rPr lang="en-US" b="1" dirty="0">
                <a:latin typeface="Times New Roman" panose="02020603050405020304" pitchFamily="18" charset="0"/>
                <a:ea typeface="Times New Roman" panose="02020603050405020304" pitchFamily="18" charset="0"/>
                <a:cs typeface="Times New Roman" panose="02020603050405020304" pitchFamily="18" charset="0"/>
              </a:rPr>
              <a:t>e)  Publish the Final Module</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After finalizing the project, it is published in the required format (e.g., LMS, video, or web) for deployment.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1742395" y="1738325"/>
            <a:ext cx="5625056" cy="461022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5" name="Date Placeholder 4"/>
          <p:cNvSpPr>
            <a:spLocks noGrp="1"/>
          </p:cNvSpPr>
          <p:nvPr>
            <p:ph type="dt" sz="half" idx="10"/>
          </p:nvPr>
        </p:nvSpPr>
        <p:spPr/>
        <p:txBody>
          <a:bodyPr/>
          <a:lstStyle/>
          <a:p>
            <a:fld id="{C0EE7F01-A9EC-49EE-802A-79A9DBC97D3A}" type="datetime1">
              <a:rPr lang="en-US" smtClean="0"/>
              <a:t>11/11/2025</a:t>
            </a:fld>
            <a:endParaRPr lang="en-US"/>
          </a:p>
        </p:txBody>
      </p:sp>
      <p:sp>
        <p:nvSpPr>
          <p:cNvPr id="6" name="Footer Placeholder 5"/>
          <p:cNvSpPr>
            <a:spLocks noGrp="1"/>
          </p:cNvSpPr>
          <p:nvPr>
            <p:ph type="ftr" sz="quarter" idx="11"/>
          </p:nvPr>
        </p:nvSpPr>
        <p:spPr/>
        <p:txBody>
          <a:bodyPr/>
          <a:lstStyle/>
          <a:p>
            <a:r>
              <a:rPr lang="en-US"/>
              <a:t>Digital literacy content development</a:t>
            </a:r>
          </a:p>
        </p:txBody>
      </p:sp>
      <p:sp>
        <p:nvSpPr>
          <p:cNvPr id="7" name="Slide Number Placeholder 6"/>
          <p:cNvSpPr>
            <a:spLocks noGrp="1"/>
          </p:cNvSpPr>
          <p:nvPr>
            <p:ph type="sldNum" sz="quarter" idx="12"/>
          </p:nvPr>
        </p:nvSpPr>
        <p:spPr/>
        <p:txBody>
          <a:bodyPr/>
          <a:lstStyle/>
          <a:p>
            <a:fld id="{09E9CF89-BBCF-492F-AF7D-D7011443D0B4}" type="slidenum">
              <a:rPr lang="en-US" smtClean="0"/>
              <a:t>37</a:t>
            </a:fld>
            <a:endParaRPr lang="en-US"/>
          </a:p>
        </p:txBody>
      </p:sp>
      <p:pic>
        <p:nvPicPr>
          <p:cNvPr id="8" name="image1.png" descr="Image result for mint ethiopia"/>
          <p:cNvPicPr/>
          <p:nvPr/>
        </p:nvPicPr>
        <p:blipFill>
          <a:blip r:embed="rId3"/>
          <a:srcRect t="16000" b="13498"/>
          <a:stretch>
            <a:fillRect/>
          </a:stretch>
        </p:blipFill>
        <p:spPr>
          <a:xfrm>
            <a:off x="403581" y="171067"/>
            <a:ext cx="838760" cy="627291"/>
          </a:xfrm>
          <a:prstGeom prst="rect">
            <a:avLst/>
          </a:prstGeom>
          <a:ln/>
        </p:spPr>
      </p:pic>
      <p:pic>
        <p:nvPicPr>
          <p:cNvPr id="9" name="Picture 8" descr="C:\Users\Preferred Customer\Downloads\Intracom _Logo_Nov_01_2017_0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3008599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38</a:t>
            </a:fld>
            <a:endParaRPr lang="en-US"/>
          </a:p>
        </p:txBody>
      </p:sp>
      <p:pic>
        <p:nvPicPr>
          <p:cNvPr id="6"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7" name="Picture 6"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
        <p:nvSpPr>
          <p:cNvPr id="8" name="Rectangle 7"/>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549932" y="1370561"/>
            <a:ext cx="1127232" cy="458074"/>
          </a:xfrm>
          <a:prstGeom prst="rect">
            <a:avLst/>
          </a:prstGeom>
        </p:spPr>
        <p:txBody>
          <a:bodyPr wrap="none">
            <a:spAutoFit/>
          </a:bodyPr>
          <a:lstStyle/>
          <a:p>
            <a:pPr algn="just">
              <a:lnSpc>
                <a:spcPct val="150000"/>
              </a:lnSpc>
            </a:pPr>
            <a:r>
              <a:rPr lang="en-US" b="1" dirty="0" smtClean="0">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rPr>
              <a:t>Question </a:t>
            </a:r>
            <a:endParaRPr lang="en-US" b="1" dirty="0">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 name="Rectangle 9"/>
          <p:cNvSpPr/>
          <p:nvPr/>
        </p:nvSpPr>
        <p:spPr>
          <a:xfrm>
            <a:off x="1141046" y="2122590"/>
            <a:ext cx="5393336"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What challenges do you face when using Storyline 360?</a:t>
            </a:r>
          </a:p>
        </p:txBody>
      </p:sp>
    </p:spTree>
    <p:extLst>
      <p:ext uri="{BB962C8B-B14F-4D97-AF65-F5344CB8AC3E}">
        <p14:creationId xmlns:p14="http://schemas.microsoft.com/office/powerpoint/2010/main" val="3728680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39</a:t>
            </a:fld>
            <a:endParaRPr lang="en-US"/>
          </a:p>
        </p:txBody>
      </p:sp>
      <p:pic>
        <p:nvPicPr>
          <p:cNvPr id="6"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7" name="Picture 6"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
        <p:nvSpPr>
          <p:cNvPr id="8" name="Rectangle 7"/>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
        <p:nvSpPr>
          <p:cNvPr id="9" name="Rectangle 8"/>
          <p:cNvSpPr/>
          <p:nvPr/>
        </p:nvSpPr>
        <p:spPr>
          <a:xfrm>
            <a:off x="2035313" y="2303809"/>
            <a:ext cx="5201510" cy="1107996"/>
          </a:xfrm>
          <a:prstGeom prst="rect">
            <a:avLst/>
          </a:prstGeom>
        </p:spPr>
        <p:txBody>
          <a:bodyPr wrap="square">
            <a:spAutoFit/>
          </a:bodyPr>
          <a:lstStyle/>
          <a:p>
            <a:r>
              <a:rPr lang="en-US" sz="6600" b="1" dirty="0">
                <a:solidFill>
                  <a:srgbClr val="04525B"/>
                </a:solidFill>
                <a:latin typeface="Times New Roman" panose="02020603050405020304" pitchFamily="18" charset="0"/>
                <a:cs typeface="Times New Roman" panose="02020603050405020304" pitchFamily="18" charset="0"/>
              </a:rPr>
              <a:t>SESSION III</a:t>
            </a:r>
            <a:endParaRPr lang="en-US" sz="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2081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55674" y="553386"/>
            <a:ext cx="4482317"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LEARNING OBJECTIVES</a:t>
            </a:r>
            <a:endParaRPr lang="en-US" sz="2800" dirty="0">
              <a:latin typeface="Times New Roman" panose="02020603050405020304" pitchFamily="18" charset="0"/>
              <a:cs typeface="Times New Roman" panose="02020603050405020304" pitchFamily="18" charset="0"/>
            </a:endParaRPr>
          </a:p>
        </p:txBody>
      </p:sp>
      <p:sp>
        <p:nvSpPr>
          <p:cNvPr id="5" name="Date Placeholder 4"/>
          <p:cNvSpPr>
            <a:spLocks noGrp="1"/>
          </p:cNvSpPr>
          <p:nvPr>
            <p:ph type="dt" sz="half" idx="10"/>
          </p:nvPr>
        </p:nvSpPr>
        <p:spPr/>
        <p:txBody>
          <a:bodyPr/>
          <a:lstStyle/>
          <a:p>
            <a:fld id="{4198C755-66EC-4BA4-A56D-02DFDAA31A0D}" type="datetime1">
              <a:rPr lang="en-US" smtClean="0"/>
              <a:t>11/11/2025</a:t>
            </a:fld>
            <a:endParaRPr lang="en-US"/>
          </a:p>
        </p:txBody>
      </p:sp>
      <p:sp>
        <p:nvSpPr>
          <p:cNvPr id="6" name="Footer Placeholder 5"/>
          <p:cNvSpPr>
            <a:spLocks noGrp="1"/>
          </p:cNvSpPr>
          <p:nvPr>
            <p:ph type="ftr" sz="quarter" idx="11"/>
          </p:nvPr>
        </p:nvSpPr>
        <p:spPr/>
        <p:txBody>
          <a:bodyPr/>
          <a:lstStyle/>
          <a:p>
            <a:r>
              <a:rPr lang="en-US"/>
              <a:t>Digital literacy content development</a:t>
            </a:r>
            <a:endParaRPr lang="en-US" dirty="0"/>
          </a:p>
        </p:txBody>
      </p:sp>
      <p:sp>
        <p:nvSpPr>
          <p:cNvPr id="7" name="Slide Number Placeholder 6"/>
          <p:cNvSpPr>
            <a:spLocks noGrp="1"/>
          </p:cNvSpPr>
          <p:nvPr>
            <p:ph type="sldNum" sz="quarter" idx="12"/>
          </p:nvPr>
        </p:nvSpPr>
        <p:spPr/>
        <p:txBody>
          <a:bodyPr/>
          <a:lstStyle/>
          <a:p>
            <a:fld id="{09E9CF89-BBCF-492F-AF7D-D7011443D0B4}" type="slidenum">
              <a:rPr lang="en-US" smtClean="0"/>
              <a:t>4</a:t>
            </a:fld>
            <a:endParaRPr lang="en-US"/>
          </a:p>
        </p:txBody>
      </p:sp>
      <p:pic>
        <p:nvPicPr>
          <p:cNvPr id="8"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9" name="Picture 8"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
        <p:nvSpPr>
          <p:cNvPr id="14" name="Rectangle 13"/>
          <p:cNvSpPr/>
          <p:nvPr/>
        </p:nvSpPr>
        <p:spPr>
          <a:xfrm>
            <a:off x="4218422" y="1983134"/>
            <a:ext cx="5097370" cy="3570208"/>
          </a:xfrm>
          <a:prstGeom prst="rect">
            <a:avLst/>
          </a:prstGeom>
        </p:spPr>
        <p:txBody>
          <a:bodyPr wrap="square">
            <a:spAutoFit/>
          </a:bodyPr>
          <a:lstStyle/>
          <a:p>
            <a:pPr marL="285750" indent="-285750">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Learning objective of this training is:</a:t>
            </a:r>
          </a:p>
          <a:p>
            <a:endParaRPr lang="en-US" dirty="0" smtClean="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Learn to create high-quality, localized educational materials in ten Ethiopian languages.</a:t>
            </a:r>
          </a:p>
          <a:p>
            <a:pPr lvl="1"/>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Gain knowledge in developing content for 4 sectors such as: </a:t>
            </a:r>
          </a:p>
          <a:p>
            <a:pPr marL="1657350" lvl="3"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Agriculture</a:t>
            </a:r>
          </a:p>
          <a:p>
            <a:pPr marL="1657350" lvl="3"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Health</a:t>
            </a:r>
          </a:p>
          <a:p>
            <a:pPr marL="1657350" lvl="3"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Child Education</a:t>
            </a:r>
          </a:p>
          <a:p>
            <a:pPr marL="1657350" lvl="3"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IT and Digital Literacy</a:t>
            </a:r>
          </a:p>
          <a:p>
            <a:pPr lvl="1"/>
            <a:endParaRPr lang="en-US"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9898"/>
            <a:ext cx="4323806" cy="4323806"/>
          </a:xfrm>
          <a:prstGeom prst="rect">
            <a:avLst/>
          </a:prstGeom>
        </p:spPr>
      </p:pic>
    </p:spTree>
    <p:extLst>
      <p:ext uri="{BB962C8B-B14F-4D97-AF65-F5344CB8AC3E}">
        <p14:creationId xmlns:p14="http://schemas.microsoft.com/office/powerpoint/2010/main" val="3045650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57645" y="1605284"/>
            <a:ext cx="7876903" cy="507831"/>
          </a:xfrm>
          <a:prstGeom prst="rect">
            <a:avLst/>
          </a:prstGeom>
        </p:spPr>
        <p:txBody>
          <a:bodyPr wrap="square">
            <a:spAutoFit/>
          </a:bodyPr>
          <a:lstStyle/>
          <a:p>
            <a:pPr algn="just">
              <a:lnSpc>
                <a:spcPct val="150000"/>
              </a:lnSpc>
            </a:pPr>
            <a:r>
              <a:rPr lang="en-US" b="1" dirty="0">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rPr>
              <a:t>2. Handbrake</a:t>
            </a:r>
          </a:p>
        </p:txBody>
      </p:sp>
      <p:sp>
        <p:nvSpPr>
          <p:cNvPr id="5" name="Rectangle 4"/>
          <p:cNvSpPr/>
          <p:nvPr/>
        </p:nvSpPr>
        <p:spPr>
          <a:xfrm>
            <a:off x="1455674" y="553386"/>
            <a:ext cx="6315640" cy="523220"/>
          </a:xfrm>
          <a:prstGeom prst="rect">
            <a:avLst/>
          </a:prstGeom>
        </p:spPr>
        <p:txBody>
          <a:bodyPr wrap="none">
            <a:spAutoFit/>
          </a:bodyPr>
          <a:lstStyle/>
          <a:p>
            <a:pPr algn="l"/>
            <a:r>
              <a:rPr lang="en-US" sz="2800" b="1" dirty="0" smtClean="0">
                <a:solidFill>
                  <a:srgbClr val="04525B"/>
                </a:solidFill>
                <a:latin typeface="Times New Roman" panose="02020603050405020304" pitchFamily="18" charset="0"/>
                <a:cs typeface="Times New Roman" panose="02020603050405020304" pitchFamily="18" charset="0"/>
              </a:rPr>
              <a:t>PLANNING</a:t>
            </a:r>
            <a:r>
              <a:rPr lang="en-US" sz="2800" b="1" i="0" u="none" strike="noStrike" dirty="0" smtClean="0">
                <a:effectLst/>
                <a:latin typeface="Times New Roman" panose="02020603050405020304" pitchFamily="18" charset="0"/>
                <a:cs typeface="Times New Roman" panose="02020603050405020304" pitchFamily="18" charset="0"/>
              </a:rPr>
              <a:t> </a:t>
            </a:r>
            <a:r>
              <a:rPr lang="en-US" sz="2800" b="1" dirty="0" smtClean="0">
                <a:solidFill>
                  <a:srgbClr val="04525B"/>
                </a:solidFill>
                <a:latin typeface="Times New Roman" panose="02020603050405020304" pitchFamily="18" charset="0"/>
                <a:cs typeface="Times New Roman" panose="02020603050405020304" pitchFamily="18" charset="0"/>
              </a:rPr>
              <a:t>FOR LOW-BANDWIDTH</a:t>
            </a:r>
            <a:endParaRPr lang="en-US" sz="2800" b="1" dirty="0">
              <a:solidFill>
                <a:srgbClr val="04525B"/>
              </a:solidFill>
              <a:latin typeface="Times New Roman" panose="02020603050405020304" pitchFamily="18" charset="0"/>
              <a:cs typeface="Times New Roman" panose="02020603050405020304" pitchFamily="18" charset="0"/>
            </a:endParaRPr>
          </a:p>
        </p:txBody>
      </p:sp>
      <p:sp>
        <p:nvSpPr>
          <p:cNvPr id="3" name="Rectangle 2"/>
          <p:cNvSpPr/>
          <p:nvPr/>
        </p:nvSpPr>
        <p:spPr>
          <a:xfrm>
            <a:off x="757645" y="2332217"/>
            <a:ext cx="7803551" cy="2535566"/>
          </a:xfrm>
          <a:prstGeom prst="rect">
            <a:avLst/>
          </a:prstGeom>
        </p:spPr>
        <p:txBody>
          <a:bodyPr wrap="square">
            <a:spAutoFit/>
          </a:bodyPr>
          <a:lstStyle/>
          <a:p>
            <a:pPr algn="l">
              <a:lnSpc>
                <a:spcPct val="150000"/>
              </a:lnSpc>
            </a:pPr>
            <a:r>
              <a:rPr lang="en-US" b="1" i="0" u="none" strike="noStrike" dirty="0">
                <a:effectLst/>
                <a:latin typeface="Times New Roman" panose="02020603050405020304" pitchFamily="18" charset="0"/>
                <a:cs typeface="Times New Roman" panose="02020603050405020304" pitchFamily="18" charset="0"/>
              </a:rPr>
              <a:t>Planning for Low-Bandwidth</a:t>
            </a:r>
            <a:endParaRPr lang="en-US" b="0" i="0" u="none" strike="noStrike" dirty="0">
              <a:effectLst/>
              <a:latin typeface="Times New Roman" panose="02020603050405020304" pitchFamily="18" charset="0"/>
              <a:cs typeface="Times New Roman" panose="02020603050405020304" pitchFamily="18" charset="0"/>
            </a:endParaRPr>
          </a:p>
          <a:p>
            <a:pPr algn="l">
              <a:lnSpc>
                <a:spcPct val="150000"/>
              </a:lnSpc>
              <a:buFont typeface="Arial" panose="020B0604020202020204" pitchFamily="34" charset="0"/>
              <a:buChar char="•"/>
            </a:pPr>
            <a:r>
              <a:rPr lang="en-US" b="1" i="0" u="none" strike="noStrike" dirty="0">
                <a:effectLst/>
                <a:latin typeface="Times New Roman" panose="02020603050405020304" pitchFamily="18" charset="0"/>
                <a:cs typeface="Times New Roman" panose="02020603050405020304" pitchFamily="18" charset="0"/>
              </a:rPr>
              <a:t>Challenge:</a:t>
            </a:r>
            <a:r>
              <a:rPr lang="en-US" b="0" i="0" u="none" strike="noStrike" dirty="0">
                <a:effectLst/>
                <a:latin typeface="Times New Roman" panose="02020603050405020304" pitchFamily="18" charset="0"/>
                <a:cs typeface="Times New Roman" panose="02020603050405020304" pitchFamily="18" charset="0"/>
              </a:rPr>
              <a:t> Large video files are slow to download and buffer constantly.</a:t>
            </a:r>
          </a:p>
          <a:p>
            <a:pPr algn="l">
              <a:lnSpc>
                <a:spcPct val="150000"/>
              </a:lnSpc>
              <a:buFont typeface="Arial" panose="020B0604020202020204" pitchFamily="34" charset="0"/>
              <a:buChar char="•"/>
            </a:pPr>
            <a:r>
              <a:rPr lang="en-US" b="1" i="0" u="none" strike="noStrike" dirty="0">
                <a:effectLst/>
                <a:latin typeface="Times New Roman" panose="02020603050405020304" pitchFamily="18" charset="0"/>
                <a:cs typeface="Times New Roman" panose="02020603050405020304" pitchFamily="18" charset="0"/>
              </a:rPr>
              <a:t>Our Solutions:</a:t>
            </a:r>
            <a:endParaRPr lang="en-US" b="0" i="0" u="none" strike="noStrike" dirty="0">
              <a:effectLst/>
              <a:latin typeface="Times New Roman" panose="02020603050405020304" pitchFamily="18" charset="0"/>
              <a:cs typeface="Times New Roman" panose="02020603050405020304" pitchFamily="18" charset="0"/>
            </a:endParaRPr>
          </a:p>
          <a:p>
            <a:pPr marL="742950" lvl="1" indent="-285750" algn="l">
              <a:lnSpc>
                <a:spcPct val="150000"/>
              </a:lnSpc>
              <a:buFont typeface="Arial" panose="020B0604020202020204" pitchFamily="34" charset="0"/>
              <a:buChar char="•"/>
            </a:pPr>
            <a:r>
              <a:rPr lang="en-US" b="1" i="0" u="none" strike="noStrike" dirty="0">
                <a:effectLst/>
                <a:latin typeface="Times New Roman" panose="02020603050405020304" pitchFamily="18" charset="0"/>
                <a:cs typeface="Times New Roman" panose="02020603050405020304" pitchFamily="18" charset="0"/>
              </a:rPr>
              <a:t>Tool:</a:t>
            </a:r>
            <a:r>
              <a:rPr lang="en-US" b="0" i="0" u="none" strike="noStrike" dirty="0">
                <a:effectLst/>
                <a:latin typeface="Times New Roman" panose="02020603050405020304" pitchFamily="18" charset="0"/>
                <a:cs typeface="Times New Roman" panose="02020603050405020304" pitchFamily="18" charset="0"/>
              </a:rPr>
              <a:t> </a:t>
            </a:r>
            <a:r>
              <a:rPr lang="en-US" b="0" i="0" u="none" strike="noStrike" dirty="0" err="1">
                <a:effectLst/>
                <a:latin typeface="Times New Roman" panose="02020603050405020304" pitchFamily="18" charset="0"/>
                <a:cs typeface="Times New Roman" panose="02020603050405020304" pitchFamily="18" charset="0"/>
              </a:rPr>
              <a:t>HandBrake</a:t>
            </a:r>
            <a:r>
              <a:rPr lang="en-US" b="0" i="0" u="none" strike="noStrike" dirty="0">
                <a:effectLst/>
                <a:latin typeface="Times New Roman" panose="02020603050405020304" pitchFamily="18" charset="0"/>
                <a:cs typeface="Times New Roman" panose="02020603050405020304" pitchFamily="18" charset="0"/>
              </a:rPr>
              <a:t> for compression.</a:t>
            </a:r>
          </a:p>
          <a:p>
            <a:pPr marL="742950" lvl="1" indent="-285750" algn="l">
              <a:lnSpc>
                <a:spcPct val="150000"/>
              </a:lnSpc>
              <a:buFont typeface="Arial" panose="020B0604020202020204" pitchFamily="34" charset="0"/>
              <a:buChar char="•"/>
            </a:pPr>
            <a:r>
              <a:rPr lang="en-US" b="1" i="0" u="none" strike="noStrike" dirty="0">
                <a:effectLst/>
                <a:latin typeface="Times New Roman" panose="02020603050405020304" pitchFamily="18" charset="0"/>
                <a:cs typeface="Times New Roman" panose="02020603050405020304" pitchFamily="18" charset="0"/>
              </a:rPr>
              <a:t>Design:</a:t>
            </a:r>
            <a:r>
              <a:rPr lang="en-US" b="0" i="0" u="none" strike="noStrike" dirty="0">
                <a:effectLst/>
                <a:latin typeface="Times New Roman" panose="02020603050405020304" pitchFamily="18" charset="0"/>
                <a:cs typeface="Times New Roman" panose="02020603050405020304" pitchFamily="18" charset="0"/>
              </a:rPr>
              <a:t> Use simple graphics instead of high-motion video where possible.</a:t>
            </a:r>
          </a:p>
          <a:p>
            <a:pPr marL="742950" lvl="1" indent="-285750" algn="l">
              <a:lnSpc>
                <a:spcPct val="150000"/>
              </a:lnSpc>
              <a:buFont typeface="Arial" panose="020B0604020202020204" pitchFamily="34" charset="0"/>
              <a:buChar char="•"/>
            </a:pPr>
            <a:r>
              <a:rPr lang="en-US" b="1" i="0" u="none" strike="noStrike" dirty="0">
                <a:effectLst/>
                <a:latin typeface="Times New Roman" panose="02020603050405020304" pitchFamily="18" charset="0"/>
                <a:cs typeface="Times New Roman" panose="02020603050405020304" pitchFamily="18" charset="0"/>
              </a:rPr>
              <a:t>Content:</a:t>
            </a:r>
            <a:r>
              <a:rPr lang="en-US" b="0" i="0" u="none" strike="noStrike" dirty="0">
                <a:effectLst/>
                <a:latin typeface="Times New Roman" panose="02020603050405020304" pitchFamily="18" charset="0"/>
                <a:cs typeface="Times New Roman" panose="02020603050405020304" pitchFamily="18" charset="0"/>
              </a:rPr>
              <a:t> Break long topics into shorter, focused videos.</a:t>
            </a:r>
          </a:p>
        </p:txBody>
      </p:sp>
      <p:sp>
        <p:nvSpPr>
          <p:cNvPr id="7" name="Date Placeholder 6"/>
          <p:cNvSpPr>
            <a:spLocks noGrp="1"/>
          </p:cNvSpPr>
          <p:nvPr>
            <p:ph type="dt" sz="half" idx="10"/>
          </p:nvPr>
        </p:nvSpPr>
        <p:spPr/>
        <p:txBody>
          <a:bodyPr/>
          <a:lstStyle/>
          <a:p>
            <a:fld id="{9BC29EB7-B542-4D36-8F56-F74B6ECE87B3}" type="datetime1">
              <a:rPr lang="en-US" smtClean="0"/>
              <a:t>11/11/2025</a:t>
            </a:fld>
            <a:endParaRPr lang="en-US"/>
          </a:p>
        </p:txBody>
      </p:sp>
      <p:sp>
        <p:nvSpPr>
          <p:cNvPr id="8" name="Footer Placeholder 7"/>
          <p:cNvSpPr>
            <a:spLocks noGrp="1"/>
          </p:cNvSpPr>
          <p:nvPr>
            <p:ph type="ftr" sz="quarter" idx="11"/>
          </p:nvPr>
        </p:nvSpPr>
        <p:spPr/>
        <p:txBody>
          <a:bodyPr/>
          <a:lstStyle/>
          <a:p>
            <a:r>
              <a:rPr lang="en-US"/>
              <a:t>Digital literacy content development</a:t>
            </a:r>
          </a:p>
        </p:txBody>
      </p:sp>
      <p:sp>
        <p:nvSpPr>
          <p:cNvPr id="9" name="Slide Number Placeholder 8"/>
          <p:cNvSpPr>
            <a:spLocks noGrp="1"/>
          </p:cNvSpPr>
          <p:nvPr>
            <p:ph type="sldNum" sz="quarter" idx="12"/>
          </p:nvPr>
        </p:nvSpPr>
        <p:spPr/>
        <p:txBody>
          <a:bodyPr/>
          <a:lstStyle/>
          <a:p>
            <a:fld id="{09E9CF89-BBCF-492F-AF7D-D7011443D0B4}" type="slidenum">
              <a:rPr lang="en-US" smtClean="0"/>
              <a:t>40</a:t>
            </a:fld>
            <a:endParaRPr lang="en-US"/>
          </a:p>
        </p:txBody>
      </p:sp>
      <p:pic>
        <p:nvPicPr>
          <p:cNvPr id="10"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11" name="Picture 10"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20176019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57645" y="1263641"/>
            <a:ext cx="7876903" cy="507831"/>
          </a:xfrm>
          <a:prstGeom prst="rect">
            <a:avLst/>
          </a:prstGeom>
        </p:spPr>
        <p:txBody>
          <a:bodyPr wrap="square">
            <a:spAutoFit/>
          </a:bodyPr>
          <a:lstStyle/>
          <a:p>
            <a:pPr algn="just">
              <a:lnSpc>
                <a:spcPct val="150000"/>
              </a:lnSpc>
            </a:pPr>
            <a:r>
              <a:rPr lang="en-US" b="1" dirty="0">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rPr>
              <a:t>2. Handbrake</a:t>
            </a:r>
          </a:p>
        </p:txBody>
      </p:sp>
      <p:sp>
        <p:nvSpPr>
          <p:cNvPr id="5" name="Rectangle 4"/>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104503" y="1908750"/>
            <a:ext cx="5286375" cy="343408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3" name="Rectangle 2"/>
          <p:cNvSpPr/>
          <p:nvPr/>
        </p:nvSpPr>
        <p:spPr>
          <a:xfrm>
            <a:off x="4872445" y="2271927"/>
            <a:ext cx="4088675" cy="2169825"/>
          </a:xfrm>
          <a:prstGeom prst="rect">
            <a:avLst/>
          </a:prstGeom>
        </p:spPr>
        <p:txBody>
          <a:bodyPr wrap="square">
            <a:spAutoFit/>
          </a:bodyPr>
          <a:lstStyle/>
          <a:p>
            <a:pPr marL="285750" indent="-285750">
              <a:lnSpc>
                <a:spcPct val="150000"/>
              </a:lnSpc>
              <a:buFont typeface="Wingdings" panose="05000000000000000000" pitchFamily="2" charset="2"/>
              <a:buChar char="v"/>
            </a:pPr>
            <a:r>
              <a:rPr lang="en-US" dirty="0">
                <a:latin typeface="Times New Roman" panose="02020603050405020304" pitchFamily="18" charset="0"/>
                <a:ea typeface="Calibri" panose="020F0502020204030204" pitchFamily="34" charset="0"/>
              </a:rPr>
              <a:t>Intracom uses this software to reduce file sizes without compromising video quality, enabling efficient storage, faster uploads, and seamless sharing across platforms. </a:t>
            </a:r>
            <a:endParaRPr lang="en-US" dirty="0"/>
          </a:p>
        </p:txBody>
      </p:sp>
      <p:sp>
        <p:nvSpPr>
          <p:cNvPr id="7" name="Date Placeholder 6"/>
          <p:cNvSpPr>
            <a:spLocks noGrp="1"/>
          </p:cNvSpPr>
          <p:nvPr>
            <p:ph type="dt" sz="half" idx="10"/>
          </p:nvPr>
        </p:nvSpPr>
        <p:spPr/>
        <p:txBody>
          <a:bodyPr/>
          <a:lstStyle/>
          <a:p>
            <a:fld id="{9BC29EB7-B542-4D36-8F56-F74B6ECE87B3}" type="datetime1">
              <a:rPr lang="en-US" smtClean="0"/>
              <a:t>11/11/2025</a:t>
            </a:fld>
            <a:endParaRPr lang="en-US"/>
          </a:p>
        </p:txBody>
      </p:sp>
      <p:sp>
        <p:nvSpPr>
          <p:cNvPr id="8" name="Footer Placeholder 7"/>
          <p:cNvSpPr>
            <a:spLocks noGrp="1"/>
          </p:cNvSpPr>
          <p:nvPr>
            <p:ph type="ftr" sz="quarter" idx="11"/>
          </p:nvPr>
        </p:nvSpPr>
        <p:spPr/>
        <p:txBody>
          <a:bodyPr/>
          <a:lstStyle/>
          <a:p>
            <a:r>
              <a:rPr lang="en-US"/>
              <a:t>Digital literacy content development</a:t>
            </a:r>
          </a:p>
        </p:txBody>
      </p:sp>
      <p:sp>
        <p:nvSpPr>
          <p:cNvPr id="9" name="Slide Number Placeholder 8"/>
          <p:cNvSpPr>
            <a:spLocks noGrp="1"/>
          </p:cNvSpPr>
          <p:nvPr>
            <p:ph type="sldNum" sz="quarter" idx="12"/>
          </p:nvPr>
        </p:nvSpPr>
        <p:spPr/>
        <p:txBody>
          <a:bodyPr/>
          <a:lstStyle/>
          <a:p>
            <a:fld id="{09E9CF89-BBCF-492F-AF7D-D7011443D0B4}" type="slidenum">
              <a:rPr lang="en-US" smtClean="0"/>
              <a:t>41</a:t>
            </a:fld>
            <a:endParaRPr lang="en-US"/>
          </a:p>
        </p:txBody>
      </p:sp>
      <p:pic>
        <p:nvPicPr>
          <p:cNvPr id="10" name="image1.png" descr="Image result for mint ethiopia"/>
          <p:cNvPicPr/>
          <p:nvPr/>
        </p:nvPicPr>
        <p:blipFill>
          <a:blip r:embed="rId3"/>
          <a:srcRect t="16000" b="13498"/>
          <a:stretch>
            <a:fillRect/>
          </a:stretch>
        </p:blipFill>
        <p:spPr>
          <a:xfrm>
            <a:off x="403581" y="171067"/>
            <a:ext cx="838760" cy="627291"/>
          </a:xfrm>
          <a:prstGeom prst="rect">
            <a:avLst/>
          </a:prstGeom>
          <a:ln/>
        </p:spPr>
      </p:pic>
      <p:pic>
        <p:nvPicPr>
          <p:cNvPr id="11" name="Picture 10" descr="C:\Users\Preferred Customer\Downloads\Intracom _Logo_Nov_01_2017_0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507851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
        <p:nvSpPr>
          <p:cNvPr id="2" name="Rectangle 1"/>
          <p:cNvSpPr/>
          <p:nvPr/>
        </p:nvSpPr>
        <p:spPr>
          <a:xfrm>
            <a:off x="934981" y="1490738"/>
            <a:ext cx="7367452" cy="3000821"/>
          </a:xfrm>
          <a:prstGeom prst="rect">
            <a:avLst/>
          </a:prstGeom>
        </p:spPr>
        <p:txBody>
          <a:bodyPr wrap="square">
            <a:spAutoFit/>
          </a:bodyPr>
          <a:lstStyle/>
          <a:p>
            <a:pPr marL="342900" marR="0" lvl="0" indent="-342900" algn="just">
              <a:lnSpc>
                <a:spcPct val="150000"/>
              </a:lnSpc>
              <a:spcBef>
                <a:spcPts val="0"/>
              </a:spcBef>
              <a:spcAft>
                <a:spcPts val="0"/>
              </a:spcAft>
              <a:buFont typeface="Wingdings" panose="05000000000000000000" pitchFamily="2" charset="2"/>
              <a:buChar char="v"/>
            </a:pPr>
            <a:r>
              <a:rPr lang="en-US" dirty="0">
                <a:latin typeface="Times New Roman" panose="02020603050405020304" pitchFamily="18" charset="0"/>
                <a:ea typeface="Calibri" panose="020F0502020204030204" pitchFamily="34" charset="0"/>
                <a:cs typeface="Times New Roman" panose="02020603050405020304" pitchFamily="18" charset="0"/>
              </a:rPr>
              <a:t>Convert nearly any video to MP4 or MKV</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v"/>
            </a:pPr>
            <a:r>
              <a:rPr lang="en-US" dirty="0">
                <a:latin typeface="Times New Roman" panose="02020603050405020304" pitchFamily="18" charset="0"/>
                <a:ea typeface="Calibri" panose="020F0502020204030204" pitchFamily="34" charset="0"/>
                <a:cs typeface="Times New Roman" panose="02020603050405020304" pitchFamily="18" charset="0"/>
              </a:rPr>
              <a:t>Crop and resize video</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v"/>
            </a:pPr>
            <a:r>
              <a:rPr lang="en-US" dirty="0">
                <a:latin typeface="Times New Roman" panose="02020603050405020304" pitchFamily="18" charset="0"/>
                <a:ea typeface="Calibri" panose="020F0502020204030204" pitchFamily="34" charset="0"/>
                <a:cs typeface="Times New Roman" panose="02020603050405020304" pitchFamily="18" charset="0"/>
              </a:rPr>
              <a:t>Restore old and low-quality video</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v"/>
            </a:pPr>
            <a:r>
              <a:rPr lang="en-US" dirty="0">
                <a:latin typeface="Times New Roman" panose="02020603050405020304" pitchFamily="18" charset="0"/>
                <a:ea typeface="Calibri" panose="020F0502020204030204" pitchFamily="34" charset="0"/>
                <a:cs typeface="Times New Roman" panose="02020603050405020304" pitchFamily="18" charset="0"/>
              </a:rPr>
              <a:t>Remove combing artifacts caused by interlacing and telecine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v"/>
            </a:pPr>
            <a:r>
              <a:rPr lang="en-US" dirty="0">
                <a:latin typeface="Times New Roman" panose="02020603050405020304" pitchFamily="18" charset="0"/>
                <a:ea typeface="Calibri" panose="020F0502020204030204" pitchFamily="34" charset="0"/>
                <a:cs typeface="Times New Roman" panose="02020603050405020304" pitchFamily="18" charset="0"/>
              </a:rPr>
              <a:t>Pass-through audio without conversion for certain audio types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v"/>
            </a:pPr>
            <a:r>
              <a:rPr lang="en-US" dirty="0">
                <a:latin typeface="Times New Roman" panose="02020603050405020304" pitchFamily="18" charset="0"/>
                <a:ea typeface="Calibri" panose="020F0502020204030204" pitchFamily="34" charset="0"/>
                <a:cs typeface="Times New Roman" panose="02020603050405020304" pitchFamily="18" charset="0"/>
              </a:rPr>
              <a:t>Down mix discrete surround sound to matrixed surround or stereo</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v"/>
            </a:pPr>
            <a:r>
              <a:rPr lang="en-US" dirty="0">
                <a:latin typeface="Times New Roman" panose="02020603050405020304" pitchFamily="18" charset="0"/>
                <a:ea typeface="Calibri" panose="020F0502020204030204" pitchFamily="34" charset="0"/>
                <a:cs typeface="Times New Roman" panose="02020603050405020304" pitchFamily="18" charset="0"/>
              </a:rPr>
              <a:t>Adjust audio volume levels, and dynamic range for certain audio types</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A10B37E0-2440-4B27-AD46-C1759E85798E}" type="datetime1">
              <a:rPr lang="en-US" smtClean="0"/>
              <a:t>11/11/2025</a:t>
            </a:fld>
            <a:endParaRPr lang="en-US"/>
          </a:p>
        </p:txBody>
      </p:sp>
      <p:sp>
        <p:nvSpPr>
          <p:cNvPr id="7" name="Footer Placeholder 6"/>
          <p:cNvSpPr>
            <a:spLocks noGrp="1"/>
          </p:cNvSpPr>
          <p:nvPr>
            <p:ph type="ftr" sz="quarter" idx="11"/>
          </p:nvPr>
        </p:nvSpPr>
        <p:spPr/>
        <p:txBody>
          <a:bodyPr/>
          <a:lstStyle/>
          <a:p>
            <a:r>
              <a:rPr lang="en-US"/>
              <a:t>Digital literacy content development</a:t>
            </a:r>
          </a:p>
        </p:txBody>
      </p:sp>
      <p:sp>
        <p:nvSpPr>
          <p:cNvPr id="8" name="Slide Number Placeholder 7"/>
          <p:cNvSpPr>
            <a:spLocks noGrp="1"/>
          </p:cNvSpPr>
          <p:nvPr>
            <p:ph type="sldNum" sz="quarter" idx="12"/>
          </p:nvPr>
        </p:nvSpPr>
        <p:spPr/>
        <p:txBody>
          <a:bodyPr/>
          <a:lstStyle/>
          <a:p>
            <a:fld id="{09E9CF89-BBCF-492F-AF7D-D7011443D0B4}" type="slidenum">
              <a:rPr lang="en-US" smtClean="0"/>
              <a:t>42</a:t>
            </a:fld>
            <a:endParaRPr lang="en-US"/>
          </a:p>
        </p:txBody>
      </p:sp>
      <p:pic>
        <p:nvPicPr>
          <p:cNvPr id="9"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10" name="Picture 9"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2299558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22961" y="806450"/>
            <a:ext cx="7226209" cy="523220"/>
          </a:xfrm>
          <a:prstGeom prst="rect">
            <a:avLst/>
          </a:prstGeom>
        </p:spPr>
        <p:txBody>
          <a:bodyPr wrap="none">
            <a:spAutoFit/>
          </a:bodyPr>
          <a:lstStyle/>
          <a:p>
            <a:r>
              <a:rPr lang="en-US" sz="2800" b="1" dirty="0" smtClean="0">
                <a:solidFill>
                  <a:srgbClr val="04525B"/>
                </a:solidFill>
                <a:latin typeface="Times New Roman" panose="02020603050405020304" pitchFamily="18" charset="0"/>
                <a:cs typeface="Times New Roman" panose="02020603050405020304" pitchFamily="18" charset="0"/>
              </a:rPr>
              <a:t>THE POWER OF METADATA &amp; TAGGING</a:t>
            </a:r>
            <a:endParaRPr lang="en-US" sz="2800" b="1" dirty="0">
              <a:solidFill>
                <a:srgbClr val="04525B"/>
              </a:solidFill>
              <a:latin typeface="Times New Roman" panose="02020603050405020304" pitchFamily="18" charset="0"/>
              <a:cs typeface="Times New Roman" panose="02020603050405020304" pitchFamily="18" charset="0"/>
            </a:endParaRPr>
          </a:p>
        </p:txBody>
      </p:sp>
      <p:sp>
        <p:nvSpPr>
          <p:cNvPr id="2" name="Rectangle 1"/>
          <p:cNvSpPr/>
          <p:nvPr/>
        </p:nvSpPr>
        <p:spPr>
          <a:xfrm>
            <a:off x="934981" y="1490738"/>
            <a:ext cx="7367452" cy="4197559"/>
          </a:xfrm>
          <a:prstGeom prst="rect">
            <a:avLst/>
          </a:prstGeom>
        </p:spPr>
        <p:txBody>
          <a:bodyPr wrap="square">
            <a:spAutoFit/>
          </a:bodyPr>
          <a:lstStyle/>
          <a:p>
            <a:pPr algn="l">
              <a:lnSpc>
                <a:spcPct val="150000"/>
              </a:lnSpc>
            </a:pPr>
            <a:r>
              <a:rPr lang="en-US" b="0" i="0" u="none" strike="noStrike" dirty="0" smtClean="0">
                <a:effectLst/>
                <a:latin typeface="Times New Roman" panose="02020603050405020304" pitchFamily="18" charset="0"/>
                <a:cs typeface="Times New Roman" panose="02020603050405020304" pitchFamily="18" charset="0"/>
              </a:rPr>
              <a:t/>
            </a:r>
            <a:br>
              <a:rPr lang="en-US" b="0" i="0" u="none" strike="noStrike" dirty="0" smtClean="0">
                <a:effectLst/>
                <a:latin typeface="Times New Roman" panose="02020603050405020304" pitchFamily="18" charset="0"/>
                <a:cs typeface="Times New Roman" panose="02020603050405020304" pitchFamily="18" charset="0"/>
              </a:rPr>
            </a:br>
            <a:r>
              <a:rPr lang="en-US" b="1" i="0" u="none" strike="noStrike" dirty="0" smtClean="0">
                <a:effectLst/>
                <a:latin typeface="Times New Roman" panose="02020603050405020304" pitchFamily="18" charset="0"/>
                <a:cs typeface="Times New Roman" panose="02020603050405020304" pitchFamily="18" charset="0"/>
              </a:rPr>
              <a:t>What is Metadata?</a:t>
            </a:r>
            <a:r>
              <a:rPr lang="en-US" b="0" i="0" u="none" strike="noStrike" dirty="0" smtClean="0">
                <a:effectLst/>
                <a:latin typeface="Times New Roman" panose="02020603050405020304" pitchFamily="18" charset="0"/>
                <a:cs typeface="Times New Roman" panose="02020603050405020304" pitchFamily="18" charset="0"/>
              </a:rPr>
              <a:t> "Data about your data." (e.g., Title, Language, Sector, Topic, Keywords, Duration).</a:t>
            </a:r>
          </a:p>
          <a:p>
            <a:pPr algn="l">
              <a:lnSpc>
                <a:spcPct val="150000"/>
              </a:lnSpc>
              <a:buFont typeface="Arial" panose="020B0604020202020204" pitchFamily="34" charset="0"/>
              <a:buChar char="•"/>
            </a:pPr>
            <a:r>
              <a:rPr lang="en-US" b="1" i="0" u="none" strike="noStrike" dirty="0" smtClean="0">
                <a:effectLst/>
                <a:latin typeface="Times New Roman" panose="02020603050405020304" pitchFamily="18" charset="0"/>
                <a:cs typeface="Times New Roman" panose="02020603050405020304" pitchFamily="18" charset="0"/>
              </a:rPr>
              <a:t>Why it's Vital:</a:t>
            </a:r>
            <a:endParaRPr lang="en-US" b="0" i="0" u="none" strike="noStrike" dirty="0" smtClean="0">
              <a:effectLst/>
              <a:latin typeface="Times New Roman" panose="02020603050405020304" pitchFamily="18" charset="0"/>
              <a:cs typeface="Times New Roman" panose="02020603050405020304" pitchFamily="18" charset="0"/>
            </a:endParaRPr>
          </a:p>
          <a:p>
            <a:pPr marL="742950" lvl="1" indent="-285750" algn="l">
              <a:lnSpc>
                <a:spcPct val="150000"/>
              </a:lnSpc>
              <a:buFont typeface="Arial" panose="020B0604020202020204" pitchFamily="34" charset="0"/>
              <a:buChar char="•"/>
            </a:pPr>
            <a:r>
              <a:rPr lang="en-US" b="1" i="0" u="none" strike="noStrike" dirty="0" smtClean="0">
                <a:effectLst/>
                <a:latin typeface="Times New Roman" panose="02020603050405020304" pitchFamily="18" charset="0"/>
                <a:cs typeface="Times New Roman" panose="02020603050405020304" pitchFamily="18" charset="0"/>
              </a:rPr>
              <a:t>Discoverability:</a:t>
            </a:r>
            <a:r>
              <a:rPr lang="en-US" b="0" i="0" u="none" strike="noStrike" dirty="0" smtClean="0">
                <a:effectLst/>
                <a:latin typeface="Times New Roman" panose="02020603050405020304" pitchFamily="18" charset="0"/>
                <a:cs typeface="Times New Roman" panose="02020603050405020304" pitchFamily="18" charset="0"/>
              </a:rPr>
              <a:t> Makes content searchable in the app (e.g., a user searches for "tomato").</a:t>
            </a:r>
          </a:p>
          <a:p>
            <a:pPr marL="742950" lvl="1" indent="-285750" algn="l">
              <a:lnSpc>
                <a:spcPct val="150000"/>
              </a:lnSpc>
              <a:buFont typeface="Arial" panose="020B0604020202020204" pitchFamily="34" charset="0"/>
              <a:buChar char="•"/>
            </a:pPr>
            <a:r>
              <a:rPr lang="en-US" b="1" i="0" u="none" strike="noStrike" dirty="0" smtClean="0">
                <a:effectLst/>
                <a:latin typeface="Times New Roman" panose="02020603050405020304" pitchFamily="18" charset="0"/>
                <a:cs typeface="Times New Roman" panose="02020603050405020304" pitchFamily="18" charset="0"/>
              </a:rPr>
              <a:t>Organization:</a:t>
            </a:r>
            <a:r>
              <a:rPr lang="en-US" b="0" i="0" u="none" strike="noStrike" dirty="0" smtClean="0">
                <a:effectLst/>
                <a:latin typeface="Times New Roman" panose="02020603050405020304" pitchFamily="18" charset="0"/>
                <a:cs typeface="Times New Roman" panose="02020603050405020304" pitchFamily="18" charset="0"/>
              </a:rPr>
              <a:t> Allows filtering by language, sector, etc.</a:t>
            </a:r>
          </a:p>
          <a:p>
            <a:pPr marL="742950" lvl="1" indent="-285750" algn="l">
              <a:lnSpc>
                <a:spcPct val="150000"/>
              </a:lnSpc>
              <a:buFont typeface="Arial" panose="020B0604020202020204" pitchFamily="34" charset="0"/>
              <a:buChar char="•"/>
            </a:pPr>
            <a:r>
              <a:rPr lang="en-US" b="1" i="0" u="none" strike="noStrike" dirty="0" smtClean="0">
                <a:effectLst/>
                <a:latin typeface="Times New Roman" panose="02020603050405020304" pitchFamily="18" charset="0"/>
                <a:cs typeface="Times New Roman" panose="02020603050405020304" pitchFamily="18" charset="0"/>
              </a:rPr>
              <a:t>Management:</a:t>
            </a:r>
            <a:r>
              <a:rPr lang="en-US" b="0" i="0" u="none" strike="noStrike" dirty="0" smtClean="0">
                <a:effectLst/>
                <a:latin typeface="Times New Roman" panose="02020603050405020304" pitchFamily="18" charset="0"/>
                <a:cs typeface="Times New Roman" panose="02020603050405020304" pitchFamily="18" charset="0"/>
              </a:rPr>
              <a:t> Helps admins track and manage the content library.</a:t>
            </a:r>
          </a:p>
          <a:p>
            <a:pPr algn="l">
              <a:lnSpc>
                <a:spcPct val="150000"/>
              </a:lnSpc>
              <a:buFont typeface="Arial" panose="020B0604020202020204" pitchFamily="34" charset="0"/>
              <a:buChar char="•"/>
            </a:pPr>
            <a:r>
              <a:rPr lang="en-US" b="1" i="0" u="none" strike="noStrike" dirty="0" smtClean="0">
                <a:effectLst/>
                <a:latin typeface="Times New Roman" panose="02020603050405020304" pitchFamily="18" charset="0"/>
                <a:cs typeface="Times New Roman" panose="02020603050405020304" pitchFamily="18" charset="0"/>
              </a:rPr>
              <a:t>Hands-On Exercise Prompt:</a:t>
            </a:r>
            <a:r>
              <a:rPr lang="en-US" b="0" i="0" u="none" strike="noStrike" dirty="0" smtClean="0">
                <a:effectLst/>
                <a:latin typeface="Times New Roman" panose="02020603050405020304" pitchFamily="18" charset="0"/>
                <a:cs typeface="Times New Roman" panose="02020603050405020304" pitchFamily="18" charset="0"/>
              </a:rPr>
              <a:t> "Let's define the metadata fields we will use for all our videos."</a:t>
            </a:r>
            <a:endParaRPr lang="en-US" b="0" i="0" u="none" strike="noStrike" dirty="0">
              <a:effectLst/>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A10B37E0-2440-4B27-AD46-C1759E85798E}" type="datetime1">
              <a:rPr lang="en-US" smtClean="0"/>
              <a:t>11/11/2025</a:t>
            </a:fld>
            <a:endParaRPr lang="en-US"/>
          </a:p>
        </p:txBody>
      </p:sp>
      <p:sp>
        <p:nvSpPr>
          <p:cNvPr id="7" name="Footer Placeholder 6"/>
          <p:cNvSpPr>
            <a:spLocks noGrp="1"/>
          </p:cNvSpPr>
          <p:nvPr>
            <p:ph type="ftr" sz="quarter" idx="11"/>
          </p:nvPr>
        </p:nvSpPr>
        <p:spPr/>
        <p:txBody>
          <a:bodyPr/>
          <a:lstStyle/>
          <a:p>
            <a:r>
              <a:rPr lang="en-US"/>
              <a:t>Digital literacy content development</a:t>
            </a:r>
          </a:p>
        </p:txBody>
      </p:sp>
      <p:sp>
        <p:nvSpPr>
          <p:cNvPr id="8" name="Slide Number Placeholder 7"/>
          <p:cNvSpPr>
            <a:spLocks noGrp="1"/>
          </p:cNvSpPr>
          <p:nvPr>
            <p:ph type="sldNum" sz="quarter" idx="12"/>
          </p:nvPr>
        </p:nvSpPr>
        <p:spPr/>
        <p:txBody>
          <a:bodyPr/>
          <a:lstStyle/>
          <a:p>
            <a:fld id="{09E9CF89-BBCF-492F-AF7D-D7011443D0B4}" type="slidenum">
              <a:rPr lang="en-US" smtClean="0"/>
              <a:t>43</a:t>
            </a:fld>
            <a:endParaRPr lang="en-US"/>
          </a:p>
        </p:txBody>
      </p:sp>
      <p:pic>
        <p:nvPicPr>
          <p:cNvPr id="9"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10" name="Picture 9"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3210646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smtClean="0"/>
              <a:t>Digital literacy content development</a:t>
            </a:r>
            <a:endParaRPr lang="en-US"/>
          </a:p>
        </p:txBody>
      </p:sp>
      <p:sp>
        <p:nvSpPr>
          <p:cNvPr id="4" name="Slide Number Placeholder 3"/>
          <p:cNvSpPr>
            <a:spLocks noGrp="1"/>
          </p:cNvSpPr>
          <p:nvPr>
            <p:ph type="sldNum" sz="quarter" idx="12"/>
          </p:nvPr>
        </p:nvSpPr>
        <p:spPr/>
        <p:txBody>
          <a:bodyPr/>
          <a:lstStyle/>
          <a:p>
            <a:fld id="{09E9CF89-BBCF-492F-AF7D-D7011443D0B4}" type="slidenum">
              <a:rPr lang="en-US" smtClean="0"/>
              <a:t>44</a:t>
            </a:fld>
            <a:endParaRPr lang="en-US"/>
          </a:p>
        </p:txBody>
      </p:sp>
      <p:pic>
        <p:nvPicPr>
          <p:cNvPr id="5"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6" name="Picture 5"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pic>
        <p:nvPicPr>
          <p:cNvPr id="11" name="Picture 10"/>
          <p:cNvPicPr>
            <a:picLocks noChangeAspect="1"/>
          </p:cNvPicPr>
          <p:nvPr/>
        </p:nvPicPr>
        <p:blipFill>
          <a:blip r:embed="rId4"/>
          <a:stretch>
            <a:fillRect/>
          </a:stretch>
        </p:blipFill>
        <p:spPr>
          <a:xfrm>
            <a:off x="103911" y="1679534"/>
            <a:ext cx="8958810" cy="4355506"/>
          </a:xfrm>
          <a:prstGeom prst="rect">
            <a:avLst/>
          </a:prstGeom>
        </p:spPr>
      </p:pic>
      <p:sp>
        <p:nvSpPr>
          <p:cNvPr id="12" name="Rectangle 11"/>
          <p:cNvSpPr/>
          <p:nvPr/>
        </p:nvSpPr>
        <p:spPr>
          <a:xfrm>
            <a:off x="645472" y="1038438"/>
            <a:ext cx="4131259" cy="400110"/>
          </a:xfrm>
          <a:prstGeom prst="rect">
            <a:avLst/>
          </a:prstGeom>
        </p:spPr>
        <p:txBody>
          <a:bodyPr wrap="none">
            <a:spAutoFit/>
          </a:bodyPr>
          <a:lstStyle/>
          <a:p>
            <a:r>
              <a:rPr lang="en-US" sz="2000" b="1" dirty="0" smtClean="0">
                <a:latin typeface="Times New Roman" panose="02020603050405020304" pitchFamily="18" charset="0"/>
                <a:cs typeface="Times New Roman" panose="02020603050405020304" pitchFamily="18" charset="0"/>
              </a:rPr>
              <a:t>Organization (filtering by language)</a:t>
            </a:r>
            <a:endParaRPr lang="en-US" sz="2000" dirty="0"/>
          </a:p>
        </p:txBody>
      </p:sp>
    </p:spTree>
    <p:extLst>
      <p:ext uri="{BB962C8B-B14F-4D97-AF65-F5344CB8AC3E}">
        <p14:creationId xmlns:p14="http://schemas.microsoft.com/office/powerpoint/2010/main" val="1645912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smtClean="0"/>
              <a:t>Digital literacy content development</a:t>
            </a:r>
            <a:endParaRPr lang="en-US"/>
          </a:p>
        </p:txBody>
      </p:sp>
      <p:sp>
        <p:nvSpPr>
          <p:cNvPr id="4" name="Slide Number Placeholder 3"/>
          <p:cNvSpPr>
            <a:spLocks noGrp="1"/>
          </p:cNvSpPr>
          <p:nvPr>
            <p:ph type="sldNum" sz="quarter" idx="12"/>
          </p:nvPr>
        </p:nvSpPr>
        <p:spPr/>
        <p:txBody>
          <a:bodyPr/>
          <a:lstStyle/>
          <a:p>
            <a:fld id="{09E9CF89-BBCF-492F-AF7D-D7011443D0B4}" type="slidenum">
              <a:rPr lang="en-US" smtClean="0"/>
              <a:t>45</a:t>
            </a:fld>
            <a:endParaRPr lang="en-US"/>
          </a:p>
        </p:txBody>
      </p:sp>
      <p:pic>
        <p:nvPicPr>
          <p:cNvPr id="5"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6" name="Picture 5"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0" y="1678628"/>
            <a:ext cx="9072794" cy="4443134"/>
          </a:xfrm>
          <a:prstGeom prst="rect">
            <a:avLst/>
          </a:prstGeom>
        </p:spPr>
      </p:pic>
      <p:sp>
        <p:nvSpPr>
          <p:cNvPr id="8" name="Rectangle 7"/>
          <p:cNvSpPr/>
          <p:nvPr/>
        </p:nvSpPr>
        <p:spPr>
          <a:xfrm>
            <a:off x="645472" y="1038438"/>
            <a:ext cx="3911840" cy="400110"/>
          </a:xfrm>
          <a:prstGeom prst="rect">
            <a:avLst/>
          </a:prstGeom>
        </p:spPr>
        <p:txBody>
          <a:bodyPr wrap="none">
            <a:spAutoFit/>
          </a:bodyPr>
          <a:lstStyle/>
          <a:p>
            <a:r>
              <a:rPr lang="en-US" sz="2000" b="1" dirty="0" smtClean="0">
                <a:latin typeface="Times New Roman" panose="02020603050405020304" pitchFamily="18" charset="0"/>
                <a:cs typeface="Times New Roman" panose="02020603050405020304" pitchFamily="18" charset="0"/>
              </a:rPr>
              <a:t>Organization (filtering by sector)</a:t>
            </a:r>
            <a:endParaRPr lang="en-US" sz="2000" dirty="0"/>
          </a:p>
        </p:txBody>
      </p:sp>
    </p:spTree>
    <p:extLst>
      <p:ext uri="{BB962C8B-B14F-4D97-AF65-F5344CB8AC3E}">
        <p14:creationId xmlns:p14="http://schemas.microsoft.com/office/powerpoint/2010/main" val="3747194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smtClean="0"/>
              <a:t>Digital literacy content development</a:t>
            </a:r>
            <a:endParaRPr lang="en-US"/>
          </a:p>
        </p:txBody>
      </p:sp>
      <p:sp>
        <p:nvSpPr>
          <p:cNvPr id="4" name="Slide Number Placeholder 3"/>
          <p:cNvSpPr>
            <a:spLocks noGrp="1"/>
          </p:cNvSpPr>
          <p:nvPr>
            <p:ph type="sldNum" sz="quarter" idx="12"/>
          </p:nvPr>
        </p:nvSpPr>
        <p:spPr/>
        <p:txBody>
          <a:bodyPr/>
          <a:lstStyle/>
          <a:p>
            <a:fld id="{09E9CF89-BBCF-492F-AF7D-D7011443D0B4}" type="slidenum">
              <a:rPr lang="en-US" smtClean="0"/>
              <a:t>46</a:t>
            </a:fld>
            <a:endParaRPr lang="en-US"/>
          </a:p>
        </p:txBody>
      </p:sp>
      <p:pic>
        <p:nvPicPr>
          <p:cNvPr id="5"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6" name="Picture 5"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127256" y="1772156"/>
            <a:ext cx="8912446" cy="4353515"/>
          </a:xfrm>
          <a:prstGeom prst="rect">
            <a:avLst/>
          </a:prstGeom>
        </p:spPr>
      </p:pic>
      <p:sp>
        <p:nvSpPr>
          <p:cNvPr id="8" name="Rectangle 7"/>
          <p:cNvSpPr/>
          <p:nvPr/>
        </p:nvSpPr>
        <p:spPr>
          <a:xfrm>
            <a:off x="644715" y="1100591"/>
            <a:ext cx="2165978"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Discoverability</a:t>
            </a:r>
            <a:endParaRPr lang="en-US" sz="2400" dirty="0"/>
          </a:p>
        </p:txBody>
      </p:sp>
    </p:spTree>
    <p:extLst>
      <p:ext uri="{BB962C8B-B14F-4D97-AF65-F5344CB8AC3E}">
        <p14:creationId xmlns:p14="http://schemas.microsoft.com/office/powerpoint/2010/main" val="2135586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57645" y="1263641"/>
            <a:ext cx="7876903" cy="1338828"/>
          </a:xfrm>
          <a:prstGeom prst="rect">
            <a:avLst/>
          </a:prstGeom>
        </p:spPr>
        <p:txBody>
          <a:bodyPr wrap="square">
            <a:spAutoFit/>
          </a:bodyPr>
          <a:lstStyle/>
          <a:p>
            <a:pPr algn="just">
              <a:lnSpc>
                <a:spcPct val="150000"/>
              </a:lnSpc>
            </a:pPr>
            <a:r>
              <a:rPr lang="en-US" b="1" dirty="0">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rPr>
              <a:t>3</a:t>
            </a:r>
            <a:r>
              <a:rPr lang="en-US" b="1" dirty="0" smtClean="0">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rPr>
              <a:t>Clipchamp</a:t>
            </a:r>
            <a:endParaRPr lang="en-US" b="1" dirty="0">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ea typeface="Times New Roman" panose="02020603050405020304" pitchFamily="18" charset="0"/>
                <a:cs typeface="Times New Roman" panose="02020603050405020304" pitchFamily="18" charset="0"/>
              </a:rPr>
              <a:t> is an online video editing platform that provides users with a simple yet powerful way to create and edit videos directly in a web browser.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455674" y="553386"/>
            <a:ext cx="2792624" cy="523220"/>
          </a:xfrm>
          <a:prstGeom prst="rect">
            <a:avLst/>
          </a:prstGeom>
        </p:spPr>
        <p:txBody>
          <a:bodyPr wrap="none">
            <a:spAutoFit/>
          </a:bodyPr>
          <a:lstStyle/>
          <a:p>
            <a:r>
              <a:rPr lang="en-US" sz="2800" b="1" dirty="0" smtClean="0">
                <a:solidFill>
                  <a:srgbClr val="04525B"/>
                </a:solidFill>
                <a:latin typeface="Times New Roman" panose="02020603050405020304" pitchFamily="18" charset="0"/>
                <a:cs typeface="Times New Roman" panose="02020603050405020304" pitchFamily="18" charset="0"/>
              </a:rPr>
              <a:t>OTHER TOOLS</a:t>
            </a:r>
            <a:endParaRPr lang="en-US" sz="2800" dirty="0">
              <a:latin typeface="Times New Roman" panose="02020603050405020304" pitchFamily="18" charset="0"/>
              <a:cs typeface="Times New Roman" panose="02020603050405020304" pitchFamily="18" charset="0"/>
            </a:endParaRPr>
          </a:p>
        </p:txBody>
      </p:sp>
      <p:pic>
        <p:nvPicPr>
          <p:cNvPr id="8" name="Picture 7"/>
          <p:cNvPicPr/>
          <p:nvPr/>
        </p:nvPicPr>
        <p:blipFill>
          <a:blip r:embed="rId2"/>
          <a:stretch>
            <a:fillRect/>
          </a:stretch>
        </p:blipFill>
        <p:spPr>
          <a:xfrm>
            <a:off x="1200785" y="2602469"/>
            <a:ext cx="5748656" cy="36445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Date Placeholder 1"/>
          <p:cNvSpPr>
            <a:spLocks noGrp="1"/>
          </p:cNvSpPr>
          <p:nvPr>
            <p:ph type="dt" sz="half" idx="10"/>
          </p:nvPr>
        </p:nvSpPr>
        <p:spPr/>
        <p:txBody>
          <a:bodyPr/>
          <a:lstStyle/>
          <a:p>
            <a:fld id="{6EAF5302-C9E3-4DF7-8078-22910F0E0CCB}"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9" name="Slide Number Placeholder 8"/>
          <p:cNvSpPr>
            <a:spLocks noGrp="1"/>
          </p:cNvSpPr>
          <p:nvPr>
            <p:ph type="sldNum" sz="quarter" idx="12"/>
          </p:nvPr>
        </p:nvSpPr>
        <p:spPr/>
        <p:txBody>
          <a:bodyPr/>
          <a:lstStyle/>
          <a:p>
            <a:fld id="{09E9CF89-BBCF-492F-AF7D-D7011443D0B4}" type="slidenum">
              <a:rPr lang="en-US" smtClean="0"/>
              <a:t>47</a:t>
            </a:fld>
            <a:endParaRPr lang="en-US"/>
          </a:p>
        </p:txBody>
      </p:sp>
      <p:pic>
        <p:nvPicPr>
          <p:cNvPr id="10" name="image1.png" descr="Image result for mint ethiopia"/>
          <p:cNvPicPr/>
          <p:nvPr/>
        </p:nvPicPr>
        <p:blipFill>
          <a:blip r:embed="rId3"/>
          <a:srcRect t="16000" b="13498"/>
          <a:stretch>
            <a:fillRect/>
          </a:stretch>
        </p:blipFill>
        <p:spPr>
          <a:xfrm>
            <a:off x="403581" y="171067"/>
            <a:ext cx="838760" cy="627291"/>
          </a:xfrm>
          <a:prstGeom prst="rect">
            <a:avLst/>
          </a:prstGeom>
          <a:ln/>
        </p:spPr>
      </p:pic>
      <p:pic>
        <p:nvPicPr>
          <p:cNvPr id="11" name="Picture 10" descr="C:\Users\Preferred Customer\Downloads\Intracom _Logo_Nov_01_2017_0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667878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7645" y="1163851"/>
            <a:ext cx="7785464" cy="1364476"/>
          </a:xfrm>
          <a:prstGeom prst="rect">
            <a:avLst/>
          </a:prstGeom>
        </p:spPr>
        <p:txBody>
          <a:bodyPr wrap="square">
            <a:spAutoFit/>
          </a:bodyPr>
          <a:lstStyle/>
          <a:p>
            <a:pPr algn="just">
              <a:lnSpc>
                <a:spcPct val="150000"/>
              </a:lnSpc>
              <a:spcBef>
                <a:spcPts val="200"/>
              </a:spcBef>
            </a:pPr>
            <a:r>
              <a:rPr lang="en-US" b="1" dirty="0">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rPr>
              <a:t>4</a:t>
            </a:r>
            <a:r>
              <a:rPr lang="en-US" b="1" dirty="0" smtClean="0">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b="1" dirty="0">
                <a:solidFill>
                  <a:srgbClr val="1F4D78"/>
                </a:solidFill>
                <a:effectLst/>
                <a:latin typeface="Times New Roman" panose="02020603050405020304" pitchFamily="18" charset="0"/>
                <a:ea typeface="Times New Roman" panose="02020603050405020304" pitchFamily="18" charset="0"/>
                <a:cs typeface="Times New Roman" panose="02020603050405020304" pitchFamily="18" charset="0"/>
              </a:rPr>
              <a:t>Subtitle edit</a:t>
            </a:r>
          </a:p>
          <a:p>
            <a:pPr marL="285750" indent="-285750" algn="just">
              <a:lnSpc>
                <a:spcPct val="150000"/>
              </a:lnSpc>
              <a:spcBef>
                <a:spcPts val="200"/>
              </a:spcBef>
              <a:buFont typeface="Wingdings" panose="05000000000000000000" pitchFamily="2" charset="2"/>
              <a:buChar char="v"/>
            </a:pPr>
            <a:r>
              <a:rPr lang="en-US" dirty="0">
                <a:latin typeface="Times New Roman" panose="02020603050405020304" pitchFamily="18" charset="0"/>
                <a:ea typeface="Calibri" panose="020F0502020204030204" pitchFamily="34" charset="0"/>
              </a:rPr>
              <a:t>Intracom utilizes Subtitle Edit as its primary application for adding subtitles to video content.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1325879" y="2727097"/>
            <a:ext cx="6459583" cy="33863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Date Placeholder 3"/>
          <p:cNvSpPr>
            <a:spLocks noGrp="1"/>
          </p:cNvSpPr>
          <p:nvPr>
            <p:ph type="dt" sz="half" idx="10"/>
          </p:nvPr>
        </p:nvSpPr>
        <p:spPr/>
        <p:txBody>
          <a:bodyPr/>
          <a:lstStyle/>
          <a:p>
            <a:fld id="{285B164E-FDCF-4C9C-A030-055E4DD2F88A}" type="datetime1">
              <a:rPr lang="en-US" smtClean="0"/>
              <a:t>11/11/2025</a:t>
            </a:fld>
            <a:endParaRPr lang="en-US"/>
          </a:p>
        </p:txBody>
      </p:sp>
      <p:sp>
        <p:nvSpPr>
          <p:cNvPr id="7" name="Footer Placeholder 6"/>
          <p:cNvSpPr>
            <a:spLocks noGrp="1"/>
          </p:cNvSpPr>
          <p:nvPr>
            <p:ph type="ftr" sz="quarter" idx="11"/>
          </p:nvPr>
        </p:nvSpPr>
        <p:spPr/>
        <p:txBody>
          <a:bodyPr/>
          <a:lstStyle/>
          <a:p>
            <a:r>
              <a:rPr lang="en-US"/>
              <a:t>Digital literacy content development</a:t>
            </a:r>
          </a:p>
        </p:txBody>
      </p:sp>
      <p:sp>
        <p:nvSpPr>
          <p:cNvPr id="8" name="Slide Number Placeholder 7"/>
          <p:cNvSpPr>
            <a:spLocks noGrp="1"/>
          </p:cNvSpPr>
          <p:nvPr>
            <p:ph type="sldNum" sz="quarter" idx="12"/>
          </p:nvPr>
        </p:nvSpPr>
        <p:spPr/>
        <p:txBody>
          <a:bodyPr/>
          <a:lstStyle/>
          <a:p>
            <a:fld id="{09E9CF89-BBCF-492F-AF7D-D7011443D0B4}" type="slidenum">
              <a:rPr lang="en-US" smtClean="0"/>
              <a:t>48</a:t>
            </a:fld>
            <a:endParaRPr lang="en-US"/>
          </a:p>
        </p:txBody>
      </p:sp>
      <p:pic>
        <p:nvPicPr>
          <p:cNvPr id="9" name="image1.png" descr="Image result for mint ethiopia"/>
          <p:cNvPicPr/>
          <p:nvPr/>
        </p:nvPicPr>
        <p:blipFill>
          <a:blip r:embed="rId3"/>
          <a:srcRect t="16000" b="13498"/>
          <a:stretch>
            <a:fillRect/>
          </a:stretch>
        </p:blipFill>
        <p:spPr>
          <a:xfrm>
            <a:off x="403581" y="171067"/>
            <a:ext cx="838760" cy="627291"/>
          </a:xfrm>
          <a:prstGeom prst="rect">
            <a:avLst/>
          </a:prstGeom>
          <a:ln/>
        </p:spPr>
      </p:pic>
      <p:pic>
        <p:nvPicPr>
          <p:cNvPr id="10" name="Picture 9" descr="C:\Users\Preferred Customer\Downloads\Intracom _Logo_Nov_01_2017_0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3873119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49</a:t>
            </a:fld>
            <a:endParaRPr lang="en-US"/>
          </a:p>
        </p:txBody>
      </p:sp>
      <p:pic>
        <p:nvPicPr>
          <p:cNvPr id="6"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7" name="Picture 6"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
        <p:nvSpPr>
          <p:cNvPr id="8" name="Rectangle 7"/>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1549932" y="1370561"/>
            <a:ext cx="1127232" cy="458074"/>
          </a:xfrm>
          <a:prstGeom prst="rect">
            <a:avLst/>
          </a:prstGeom>
        </p:spPr>
        <p:txBody>
          <a:bodyPr wrap="none">
            <a:spAutoFit/>
          </a:bodyPr>
          <a:lstStyle/>
          <a:p>
            <a:pPr algn="just">
              <a:lnSpc>
                <a:spcPct val="150000"/>
              </a:lnSpc>
            </a:pPr>
            <a:r>
              <a:rPr lang="en-US" b="1" dirty="0" smtClean="0">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rPr>
              <a:t>Question </a:t>
            </a:r>
            <a:endParaRPr lang="en-US" b="1" dirty="0">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 name="Rectangle 9"/>
          <p:cNvSpPr/>
          <p:nvPr/>
        </p:nvSpPr>
        <p:spPr>
          <a:xfrm>
            <a:off x="1141046" y="2122590"/>
            <a:ext cx="7872668"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What challenges do you face when using </a:t>
            </a:r>
            <a:r>
              <a:rPr lang="en-US" dirty="0" smtClean="0">
                <a:latin typeface="Times New Roman" panose="02020603050405020304" pitchFamily="18" charset="0"/>
                <a:cs typeface="Times New Roman" panose="02020603050405020304" pitchFamily="18" charset="0"/>
              </a:rPr>
              <a:t>Handbrake, subtitle edit and </a:t>
            </a:r>
            <a:r>
              <a:rPr lang="en-US" dirty="0" err="1" smtClean="0">
                <a:latin typeface="Times New Roman" panose="02020603050405020304" pitchFamily="18" charset="0"/>
                <a:cs typeface="Times New Roman" panose="02020603050405020304" pitchFamily="18" charset="0"/>
              </a:rPr>
              <a:t>clipchamp</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1113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198C755-66EC-4BA4-A56D-02DFDAA31A0D}" type="datetime1">
              <a:rPr lang="en-US" smtClean="0"/>
              <a:t>11/11/2025</a:t>
            </a:fld>
            <a:endParaRPr lang="en-US"/>
          </a:p>
        </p:txBody>
      </p:sp>
      <p:sp>
        <p:nvSpPr>
          <p:cNvPr id="6" name="Footer Placeholder 5"/>
          <p:cNvSpPr>
            <a:spLocks noGrp="1"/>
          </p:cNvSpPr>
          <p:nvPr>
            <p:ph type="ftr" sz="quarter" idx="11"/>
          </p:nvPr>
        </p:nvSpPr>
        <p:spPr/>
        <p:txBody>
          <a:bodyPr/>
          <a:lstStyle/>
          <a:p>
            <a:r>
              <a:rPr lang="en-US"/>
              <a:t>Digital literacy content development</a:t>
            </a:r>
            <a:endParaRPr lang="en-US" dirty="0"/>
          </a:p>
        </p:txBody>
      </p:sp>
      <p:sp>
        <p:nvSpPr>
          <p:cNvPr id="7" name="Slide Number Placeholder 6"/>
          <p:cNvSpPr>
            <a:spLocks noGrp="1"/>
          </p:cNvSpPr>
          <p:nvPr>
            <p:ph type="sldNum" sz="quarter" idx="12"/>
          </p:nvPr>
        </p:nvSpPr>
        <p:spPr/>
        <p:txBody>
          <a:bodyPr/>
          <a:lstStyle/>
          <a:p>
            <a:fld id="{09E9CF89-BBCF-492F-AF7D-D7011443D0B4}" type="slidenum">
              <a:rPr lang="en-US" smtClean="0"/>
              <a:t>5</a:t>
            </a:fld>
            <a:endParaRPr lang="en-US"/>
          </a:p>
        </p:txBody>
      </p:sp>
      <p:pic>
        <p:nvPicPr>
          <p:cNvPr id="8"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9" name="Picture 8"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4778" t="6901" r="4945" b="6923"/>
          <a:stretch/>
        </p:blipFill>
        <p:spPr>
          <a:xfrm>
            <a:off x="4637314" y="1554480"/>
            <a:ext cx="4362996" cy="373597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11" name="Rectangle 10"/>
          <p:cNvSpPr/>
          <p:nvPr/>
        </p:nvSpPr>
        <p:spPr>
          <a:xfrm>
            <a:off x="-195748" y="1554480"/>
            <a:ext cx="5329451" cy="3539430"/>
          </a:xfrm>
          <a:prstGeom prst="rect">
            <a:avLst/>
          </a:prstGeom>
        </p:spPr>
        <p:txBody>
          <a:bodyPr wrap="square">
            <a:spAutoFit/>
          </a:bodyPr>
          <a:lstStyle/>
          <a:p>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Learn to utilize tools like: </a:t>
            </a:r>
          </a:p>
          <a:p>
            <a:pPr marL="1200150" lvl="2"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Articulate Storyline 360 for </a:t>
            </a:r>
            <a:r>
              <a:rPr lang="en-US" sz="1600" dirty="0" smtClean="0">
                <a:latin typeface="Times New Roman" panose="02020603050405020304" pitchFamily="18" charset="0"/>
                <a:cs typeface="Times New Roman" panose="02020603050405020304" pitchFamily="18" charset="0"/>
              </a:rPr>
              <a:t>learning </a:t>
            </a:r>
            <a:r>
              <a:rPr lang="en-US" sz="1600" dirty="0">
                <a:latin typeface="Times New Roman" panose="02020603050405020304" pitchFamily="18" charset="0"/>
                <a:cs typeface="Times New Roman" panose="02020603050405020304" pitchFamily="18" charset="0"/>
              </a:rPr>
              <a:t>content.</a:t>
            </a:r>
          </a:p>
          <a:p>
            <a:pPr marL="1200150" lvl="2" indent="-285750">
              <a:buFont typeface="Courier New" panose="02070309020205020404" pitchFamily="49" charset="0"/>
              <a:buChar char="o"/>
            </a:pPr>
            <a:r>
              <a:rPr lang="en-US" sz="1600" dirty="0" err="1">
                <a:latin typeface="Times New Roman" panose="02020603050405020304" pitchFamily="18" charset="0"/>
                <a:cs typeface="Times New Roman" panose="02020603050405020304" pitchFamily="18" charset="0"/>
              </a:rPr>
              <a:t>Clipchamp</a:t>
            </a:r>
            <a:r>
              <a:rPr lang="en-US" sz="1600" dirty="0">
                <a:latin typeface="Times New Roman" panose="02020603050405020304" pitchFamily="18" charset="0"/>
                <a:cs typeface="Times New Roman" panose="02020603050405020304" pitchFamily="18" charset="0"/>
              </a:rPr>
              <a:t> for video editing.</a:t>
            </a:r>
          </a:p>
          <a:p>
            <a:pPr marL="1200150" lvl="2"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Subtitle Edit for adding subtitles.</a:t>
            </a:r>
          </a:p>
          <a:p>
            <a:pPr marL="1200150" lvl="2"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Handbrake for video compression</a:t>
            </a:r>
          </a:p>
          <a:p>
            <a:pPr lvl="2"/>
            <a:endParaRPr lang="en-US"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Understand techniques to make digital content accessible to all, including individuals with disabilities (e.g., subtitles for hearing-impaired).</a:t>
            </a:r>
          </a:p>
          <a:p>
            <a:pPr lvl="1"/>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Gain practical Knowledge and Skills</a:t>
            </a:r>
          </a:p>
        </p:txBody>
      </p:sp>
      <p:sp>
        <p:nvSpPr>
          <p:cNvPr id="13" name="Rectangle 12"/>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50096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50</a:t>
            </a:fld>
            <a:endParaRPr lang="en-US"/>
          </a:p>
        </p:txBody>
      </p:sp>
      <p:pic>
        <p:nvPicPr>
          <p:cNvPr id="6"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7" name="Picture 6"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
        <p:nvSpPr>
          <p:cNvPr id="8" name="Rectangle 7"/>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
        <p:nvSpPr>
          <p:cNvPr id="9" name="Rectangle 8"/>
          <p:cNvSpPr/>
          <p:nvPr/>
        </p:nvSpPr>
        <p:spPr>
          <a:xfrm>
            <a:off x="2035313" y="2303809"/>
            <a:ext cx="5201510" cy="1107996"/>
          </a:xfrm>
          <a:prstGeom prst="rect">
            <a:avLst/>
          </a:prstGeom>
        </p:spPr>
        <p:txBody>
          <a:bodyPr wrap="square">
            <a:spAutoFit/>
          </a:bodyPr>
          <a:lstStyle/>
          <a:p>
            <a:r>
              <a:rPr lang="en-US" sz="6600" b="1" dirty="0">
                <a:solidFill>
                  <a:srgbClr val="04525B"/>
                </a:solidFill>
                <a:latin typeface="Times New Roman" panose="02020603050405020304" pitchFamily="18" charset="0"/>
                <a:cs typeface="Times New Roman" panose="02020603050405020304" pitchFamily="18" charset="0"/>
              </a:rPr>
              <a:t>SESSION IV</a:t>
            </a:r>
            <a:endParaRPr lang="en-US" sz="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95265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51</a:t>
            </a:fld>
            <a:endParaRPr lang="en-US"/>
          </a:p>
        </p:txBody>
      </p:sp>
      <p:pic>
        <p:nvPicPr>
          <p:cNvPr id="6"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7" name="Picture 6"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
        <p:nvSpPr>
          <p:cNvPr id="8" name="Rectangle 7"/>
          <p:cNvSpPr/>
          <p:nvPr/>
        </p:nvSpPr>
        <p:spPr>
          <a:xfrm>
            <a:off x="1455674" y="553386"/>
            <a:ext cx="5498621"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Responsive &amp; Multi-Device Design</a:t>
            </a:r>
          </a:p>
        </p:txBody>
      </p:sp>
      <p:sp>
        <p:nvSpPr>
          <p:cNvPr id="5" name="Rectangle 4"/>
          <p:cNvSpPr/>
          <p:nvPr/>
        </p:nvSpPr>
        <p:spPr>
          <a:xfrm>
            <a:off x="2849541" y="3224938"/>
            <a:ext cx="184731" cy="383310"/>
          </a:xfrm>
          <a:prstGeom prst="rect">
            <a:avLst/>
          </a:prstGeom>
        </p:spPr>
        <p:txBody>
          <a:bodyPr wrap="none">
            <a:spAutoFit/>
          </a:bodyPr>
          <a:lstStyle/>
          <a:p>
            <a:pPr>
              <a:lnSpc>
                <a:spcPct val="114000"/>
              </a:lnSpc>
              <a:spcAft>
                <a:spcPts val="1000"/>
              </a:spcAft>
            </a:pP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1002169" y="1131793"/>
            <a:ext cx="5992509" cy="383310"/>
          </a:xfrm>
          <a:prstGeom prst="rect">
            <a:avLst/>
          </a:prstGeom>
        </p:spPr>
        <p:txBody>
          <a:bodyPr wrap="square">
            <a:spAutoFit/>
          </a:bodyPr>
          <a:lstStyle/>
          <a:p>
            <a:pPr>
              <a:lnSpc>
                <a:spcPct val="114000"/>
              </a:lnSpc>
              <a:spcAft>
                <a:spcPts val="1000"/>
              </a:spcAft>
            </a:pPr>
            <a:r>
              <a:rPr lang="en-US" b="1" dirty="0">
                <a:latin typeface="Times New Roman" panose="02020603050405020304" pitchFamily="18" charset="0"/>
                <a:cs typeface="Times New Roman" panose="02020603050405020304" pitchFamily="18" charset="0"/>
              </a:rPr>
              <a:t>Desktop interface</a:t>
            </a:r>
            <a:endParaRPr lang="en-US" dirty="0">
              <a:latin typeface="Times New Roman" panose="02020603050405020304" pitchFamily="18" charset="0"/>
              <a:cs typeface="Times New Roman" panose="02020603050405020304" pitchFamily="18" charset="0"/>
            </a:endParaRPr>
          </a:p>
        </p:txBody>
      </p:sp>
      <p:sp>
        <p:nvSpPr>
          <p:cNvPr id="10" name="Rectangle 9"/>
          <p:cNvSpPr/>
          <p:nvPr/>
        </p:nvSpPr>
        <p:spPr>
          <a:xfrm>
            <a:off x="1002169" y="2228092"/>
            <a:ext cx="6335486" cy="1516056"/>
          </a:xfrm>
          <a:prstGeom prst="rect">
            <a:avLst/>
          </a:prstGeom>
        </p:spPr>
        <p:txBody>
          <a:bodyPr wrap="square">
            <a:spAutoFit/>
          </a:bodyPr>
          <a:lstStyle/>
          <a:p>
            <a:pPr marL="342900" marR="0" lvl="0" indent="-342900" algn="just">
              <a:lnSpc>
                <a:spcPct val="150000"/>
              </a:lnSpc>
              <a:spcBef>
                <a:spcPts val="0"/>
              </a:spcBef>
              <a:spcAft>
                <a:spcPts val="0"/>
              </a:spcAft>
              <a:buFont typeface="+mj-lt"/>
              <a:buAutoNum type="arabicPeriod"/>
            </a:pPr>
            <a:r>
              <a:rPr lang="en-US" b="1" dirty="0">
                <a:latin typeface="Times New Roman" panose="02020603050405020304" pitchFamily="18" charset="0"/>
                <a:ea typeface="Times New Roman" panose="02020603050405020304" pitchFamily="18" charset="0"/>
                <a:cs typeface="Times New Roman" panose="02020603050405020304" pitchFamily="18" charset="0"/>
              </a:rPr>
              <a:t>Open an Internet Browser</a:t>
            </a:r>
            <a:r>
              <a:rPr lang="en-US" dirty="0">
                <a:latin typeface="Times New Roman" panose="02020603050405020304" pitchFamily="18" charset="0"/>
                <a:ea typeface="Times New Roman" panose="02020603050405020304" pitchFamily="18" charset="0"/>
                <a:cs typeface="Times New Roman" panose="02020603050405020304" pitchFamily="18" charset="0"/>
              </a:rPr>
              <a:t>: Use any browser such as Chrome, Google, or Microsoft Edge.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b="1" dirty="0">
                <a:latin typeface="Times New Roman" panose="02020603050405020304" pitchFamily="18" charset="0"/>
                <a:ea typeface="Times New Roman" panose="02020603050405020304" pitchFamily="18" charset="0"/>
                <a:cs typeface="Times New Roman" panose="02020603050405020304" pitchFamily="18" charset="0"/>
              </a:rPr>
              <a:t>Enter the URL</a:t>
            </a:r>
            <a:r>
              <a:rPr lang="en-US" dirty="0">
                <a:latin typeface="Times New Roman" panose="02020603050405020304" pitchFamily="18" charset="0"/>
                <a:ea typeface="Times New Roman" panose="02020603050405020304" pitchFamily="18" charset="0"/>
                <a:cs typeface="Times New Roman" panose="02020603050405020304" pitchFamily="18" charset="0"/>
              </a:rPr>
              <a:t>: Type </a:t>
            </a:r>
            <a:r>
              <a:rPr lang="en-US" dirty="0">
                <a:latin typeface="Times New Roman" panose="02020603050405020304" pitchFamily="18" charset="0"/>
                <a:ea typeface="Times New Roman" panose="02020603050405020304" pitchFamily="18" charset="0"/>
                <a:cs typeface="Times New Roman" panose="02020603050405020304" pitchFamily="18" charset="0"/>
                <a:hlinkClick r:id="rId4"/>
              </a:rPr>
              <a:t>https://dlc.gov.et/</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a:latin typeface="Times New Roman" panose="02020603050405020304" pitchFamily="18" charset="0"/>
                <a:ea typeface="Times New Roman" panose="02020603050405020304" pitchFamily="18" charset="0"/>
                <a:cs typeface="Times New Roman" panose="02020603050405020304" pitchFamily="18" charset="0"/>
              </a:rPr>
              <a:t>into the address bar of your browser</a:t>
            </a:r>
            <a:endParaRPr lang="en-US" dirty="0"/>
          </a:p>
        </p:txBody>
      </p:sp>
    </p:spTree>
    <p:extLst>
      <p:ext uri="{BB962C8B-B14F-4D97-AF65-F5344CB8AC3E}">
        <p14:creationId xmlns:p14="http://schemas.microsoft.com/office/powerpoint/2010/main" val="596832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52</a:t>
            </a:fld>
            <a:endParaRPr lang="en-US"/>
          </a:p>
        </p:txBody>
      </p:sp>
      <p:pic>
        <p:nvPicPr>
          <p:cNvPr id="6"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7" name="Picture 6"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
        <p:nvSpPr>
          <p:cNvPr id="8" name="Rectangle 7"/>
          <p:cNvSpPr/>
          <p:nvPr/>
        </p:nvSpPr>
        <p:spPr>
          <a:xfrm>
            <a:off x="1455674" y="553386"/>
            <a:ext cx="5498621"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Responsive &amp; Multi-Device Design</a:t>
            </a:r>
          </a:p>
        </p:txBody>
      </p:sp>
      <p:sp>
        <p:nvSpPr>
          <p:cNvPr id="5" name="Rectangle 4"/>
          <p:cNvSpPr/>
          <p:nvPr/>
        </p:nvSpPr>
        <p:spPr>
          <a:xfrm>
            <a:off x="2849541" y="3224938"/>
            <a:ext cx="184731" cy="383310"/>
          </a:xfrm>
          <a:prstGeom prst="rect">
            <a:avLst/>
          </a:prstGeom>
        </p:spPr>
        <p:txBody>
          <a:bodyPr wrap="none">
            <a:spAutoFit/>
          </a:bodyPr>
          <a:lstStyle/>
          <a:p>
            <a:pPr>
              <a:lnSpc>
                <a:spcPct val="114000"/>
              </a:lnSpc>
              <a:spcAft>
                <a:spcPts val="1000"/>
              </a:spcAft>
            </a:pP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1002169" y="1131793"/>
            <a:ext cx="5992509" cy="383310"/>
          </a:xfrm>
          <a:prstGeom prst="rect">
            <a:avLst/>
          </a:prstGeom>
        </p:spPr>
        <p:txBody>
          <a:bodyPr wrap="square">
            <a:spAutoFit/>
          </a:bodyPr>
          <a:lstStyle/>
          <a:p>
            <a:pPr>
              <a:lnSpc>
                <a:spcPct val="114000"/>
              </a:lnSpc>
              <a:spcAft>
                <a:spcPts val="1000"/>
              </a:spcAft>
            </a:pPr>
            <a:r>
              <a:rPr lang="en-US" b="1" dirty="0">
                <a:latin typeface="Times New Roman" panose="02020603050405020304" pitchFamily="18" charset="0"/>
                <a:cs typeface="Times New Roman" panose="02020603050405020304" pitchFamily="18" charset="0"/>
              </a:rPr>
              <a:t>Desktop interface</a:t>
            </a:r>
            <a:endParaRPr lang="en-US"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4"/>
          <a:stretch>
            <a:fillRect/>
          </a:stretch>
        </p:blipFill>
        <p:spPr>
          <a:xfrm>
            <a:off x="431407" y="1770693"/>
            <a:ext cx="8064659" cy="3794083"/>
          </a:xfrm>
          <a:prstGeom prst="rect">
            <a:avLst/>
          </a:prstGeom>
        </p:spPr>
      </p:pic>
      <p:grpSp>
        <p:nvGrpSpPr>
          <p:cNvPr id="12" name="Group 11"/>
          <p:cNvGrpSpPr/>
          <p:nvPr/>
        </p:nvGrpSpPr>
        <p:grpSpPr>
          <a:xfrm rot="16589323">
            <a:off x="3241060" y="2385592"/>
            <a:ext cx="1659590" cy="822389"/>
            <a:chOff x="-76200" y="-66675"/>
            <a:chExt cx="2285077" cy="597556"/>
          </a:xfrm>
        </p:grpSpPr>
        <p:sp>
          <p:nvSpPr>
            <p:cNvPr id="13" name="Left Arrow 12"/>
            <p:cNvSpPr/>
            <p:nvPr/>
          </p:nvSpPr>
          <p:spPr>
            <a:xfrm rot="12358164">
              <a:off x="-76200" y="-66675"/>
              <a:ext cx="2285077" cy="597556"/>
            </a:xfrm>
            <a:prstGeom prst="leftArrow">
              <a:avLst/>
            </a:prstGeom>
            <a:solidFill>
              <a:srgbClr val="ED7D31"/>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4" name="Rectangle 13"/>
            <p:cNvSpPr/>
            <p:nvPr/>
          </p:nvSpPr>
          <p:spPr>
            <a:xfrm rot="1551792">
              <a:off x="0" y="57150"/>
              <a:ext cx="2019300" cy="390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Category section </a:t>
              </a:r>
              <a:endParaRPr lang="en-US" sz="1100" dirty="0">
                <a:effectLst/>
                <a:ea typeface="Calibri" panose="020F0502020204030204" pitchFamily="34" charset="0"/>
                <a:cs typeface="Times New Roman" panose="02020603050405020304" pitchFamily="18" charset="0"/>
              </a:endParaRPr>
            </a:p>
          </p:txBody>
        </p:sp>
      </p:grpSp>
      <p:grpSp>
        <p:nvGrpSpPr>
          <p:cNvPr id="15" name="Group 14"/>
          <p:cNvGrpSpPr/>
          <p:nvPr/>
        </p:nvGrpSpPr>
        <p:grpSpPr>
          <a:xfrm rot="13222865">
            <a:off x="6449279" y="2453149"/>
            <a:ext cx="1669370" cy="822389"/>
            <a:chOff x="-379604" y="743554"/>
            <a:chExt cx="2298543" cy="597556"/>
          </a:xfrm>
        </p:grpSpPr>
        <p:sp>
          <p:nvSpPr>
            <p:cNvPr id="16" name="Left Arrow 15"/>
            <p:cNvSpPr/>
            <p:nvPr/>
          </p:nvSpPr>
          <p:spPr>
            <a:xfrm rot="12358164">
              <a:off x="-366138" y="743554"/>
              <a:ext cx="2285077" cy="597556"/>
            </a:xfrm>
            <a:prstGeom prst="leftArrow">
              <a:avLst/>
            </a:prstGeom>
            <a:solidFill>
              <a:srgbClr val="ED7D31"/>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7" name="Rectangle 16"/>
            <p:cNvSpPr/>
            <p:nvPr/>
          </p:nvSpPr>
          <p:spPr>
            <a:xfrm rot="1551792">
              <a:off x="-379604" y="787394"/>
              <a:ext cx="2019300" cy="390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Language</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section </a:t>
              </a:r>
              <a:endParaRPr lang="en-US" sz="1100" dirty="0">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36108734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53</a:t>
            </a:fld>
            <a:endParaRPr lang="en-US"/>
          </a:p>
        </p:txBody>
      </p:sp>
      <p:pic>
        <p:nvPicPr>
          <p:cNvPr id="6"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7" name="Picture 6"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
        <p:nvSpPr>
          <p:cNvPr id="8" name="Rectangle 7"/>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2849541" y="3224938"/>
            <a:ext cx="184731" cy="383310"/>
          </a:xfrm>
          <a:prstGeom prst="rect">
            <a:avLst/>
          </a:prstGeom>
        </p:spPr>
        <p:txBody>
          <a:bodyPr wrap="none">
            <a:spAutoFit/>
          </a:bodyPr>
          <a:lstStyle/>
          <a:p>
            <a:pPr>
              <a:lnSpc>
                <a:spcPct val="114000"/>
              </a:lnSpc>
              <a:spcAft>
                <a:spcPts val="1000"/>
              </a:spcAft>
            </a:pP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1002169" y="1131793"/>
            <a:ext cx="5992509" cy="383310"/>
          </a:xfrm>
          <a:prstGeom prst="rect">
            <a:avLst/>
          </a:prstGeom>
        </p:spPr>
        <p:txBody>
          <a:bodyPr wrap="square">
            <a:spAutoFit/>
          </a:bodyPr>
          <a:lstStyle/>
          <a:p>
            <a:pPr>
              <a:lnSpc>
                <a:spcPct val="114000"/>
              </a:lnSpc>
              <a:spcAft>
                <a:spcPts val="1000"/>
              </a:spcAft>
            </a:pPr>
            <a:r>
              <a:rPr lang="en-US" b="1" dirty="0">
                <a:latin typeface="Times New Roman" panose="02020603050405020304" pitchFamily="18" charset="0"/>
                <a:cs typeface="Times New Roman" panose="02020603050405020304" pitchFamily="18" charset="0"/>
              </a:rPr>
              <a:t>Android Phone Interface</a:t>
            </a:r>
            <a:endParaRPr lang="en-US" dirty="0">
              <a:latin typeface="Times New Roman" panose="02020603050405020304" pitchFamily="18" charset="0"/>
              <a:cs typeface="Times New Roman" panose="02020603050405020304" pitchFamily="18" charset="0"/>
            </a:endParaRPr>
          </a:p>
        </p:txBody>
      </p:sp>
      <p:sp>
        <p:nvSpPr>
          <p:cNvPr id="10" name="Rectangle 9"/>
          <p:cNvSpPr/>
          <p:nvPr/>
        </p:nvSpPr>
        <p:spPr>
          <a:xfrm>
            <a:off x="544969" y="2259161"/>
            <a:ext cx="8455339" cy="1931554"/>
          </a:xfrm>
          <a:prstGeom prst="rect">
            <a:avLst/>
          </a:prstGeom>
        </p:spPr>
        <p:txBody>
          <a:bodyPr wrap="square">
            <a:spAutoFit/>
          </a:bodyPr>
          <a:lstStyle/>
          <a:p>
            <a:pPr algn="just">
              <a:lnSpc>
                <a:spcPct val="150000"/>
              </a:lnSpc>
              <a:spcBef>
                <a:spcPts val="1200"/>
              </a:spcBef>
            </a:pP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Step-by-step procedure</a:t>
            </a: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b="1" dirty="0">
                <a:latin typeface="Times New Roman" panose="02020603050405020304" pitchFamily="18" charset="0"/>
                <a:ea typeface="Times New Roman" panose="02020603050405020304" pitchFamily="18" charset="0"/>
                <a:cs typeface="Times New Roman" panose="02020603050405020304" pitchFamily="18" charset="0"/>
              </a:rPr>
              <a:t>Open an Internet Browser</a:t>
            </a:r>
            <a:r>
              <a:rPr lang="en-US" dirty="0">
                <a:latin typeface="Times New Roman" panose="02020603050405020304" pitchFamily="18" charset="0"/>
                <a:ea typeface="Times New Roman" panose="02020603050405020304" pitchFamily="18" charset="0"/>
                <a:cs typeface="Times New Roman" panose="02020603050405020304" pitchFamily="18" charset="0"/>
              </a:rPr>
              <a:t>: Use any browser such as Chrome, Google, or Microsoft Edge.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b="1" dirty="0">
                <a:latin typeface="Times New Roman" panose="02020603050405020304" pitchFamily="18" charset="0"/>
                <a:ea typeface="Times New Roman" panose="02020603050405020304" pitchFamily="18" charset="0"/>
                <a:cs typeface="Times New Roman" panose="02020603050405020304" pitchFamily="18" charset="0"/>
              </a:rPr>
              <a:t>Enter the URL</a:t>
            </a:r>
            <a:r>
              <a:rPr lang="en-US" dirty="0">
                <a:latin typeface="Times New Roman" panose="02020603050405020304" pitchFamily="18" charset="0"/>
                <a:ea typeface="Times New Roman" panose="02020603050405020304" pitchFamily="18" charset="0"/>
                <a:cs typeface="Times New Roman" panose="02020603050405020304" pitchFamily="18" charset="0"/>
              </a:rPr>
              <a:t>: Type </a:t>
            </a:r>
            <a:r>
              <a:rPr lang="en-US" dirty="0">
                <a:latin typeface="Times New Roman" panose="02020603050405020304" pitchFamily="18" charset="0"/>
                <a:ea typeface="Times New Roman" panose="02020603050405020304" pitchFamily="18" charset="0"/>
                <a:cs typeface="Times New Roman" panose="02020603050405020304" pitchFamily="18" charset="0"/>
                <a:hlinkClick r:id="rId4"/>
              </a:rPr>
              <a:t>https://dlc.gov.et</a:t>
            </a:r>
            <a:r>
              <a:rPr lang="en-US" dirty="0" smtClean="0">
                <a:latin typeface="Times New Roman" panose="02020603050405020304" pitchFamily="18" charset="0"/>
                <a:ea typeface="Times New Roman" panose="02020603050405020304" pitchFamily="18" charset="0"/>
                <a:cs typeface="Times New Roman" panose="02020603050405020304" pitchFamily="18" charset="0"/>
                <a:hlinkClick r:id="rId4"/>
              </a:rPr>
              <a:t>/</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dirty="0">
                <a:latin typeface="Times New Roman" panose="02020603050405020304" pitchFamily="18" charset="0"/>
                <a:ea typeface="Times New Roman" panose="02020603050405020304" pitchFamily="18" charset="0"/>
                <a:cs typeface="Times New Roman" panose="02020603050405020304" pitchFamily="18" charset="0"/>
              </a:rPr>
              <a:t>into the address bar of your browser.	</a:t>
            </a:r>
          </a:p>
          <a:p>
            <a:pPr marL="342900" marR="0" lvl="0" indent="-342900">
              <a:lnSpc>
                <a:spcPct val="107000"/>
              </a:lnSpc>
              <a:spcBef>
                <a:spcPts val="0"/>
              </a:spcBef>
              <a:spcAft>
                <a:spcPts val="0"/>
              </a:spcAft>
              <a:buFont typeface="+mj-lt"/>
              <a:buAutoNum type="arabicPeriod"/>
            </a:pPr>
            <a:r>
              <a:rPr lang="en-US" dirty="0">
                <a:latin typeface="Times New Roman" panose="02020603050405020304" pitchFamily="18" charset="0"/>
                <a:ea typeface="Times New Roman" panose="02020603050405020304" pitchFamily="18" charset="0"/>
                <a:cs typeface="Times New Roman" panose="02020603050405020304" pitchFamily="18" charset="0"/>
              </a:rPr>
              <a:t>On the webpage, find the section labeled Download our Android App (APK). </a:t>
            </a:r>
          </a:p>
        </p:txBody>
      </p:sp>
    </p:spTree>
    <p:extLst>
      <p:ext uri="{BB962C8B-B14F-4D97-AF65-F5344CB8AC3E}">
        <p14:creationId xmlns:p14="http://schemas.microsoft.com/office/powerpoint/2010/main" val="2667015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54</a:t>
            </a:fld>
            <a:endParaRPr lang="en-US"/>
          </a:p>
        </p:txBody>
      </p:sp>
      <p:pic>
        <p:nvPicPr>
          <p:cNvPr id="6"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7" name="Picture 6"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
        <p:nvSpPr>
          <p:cNvPr id="8" name="Rectangle 7"/>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2849541" y="3224938"/>
            <a:ext cx="184731" cy="383310"/>
          </a:xfrm>
          <a:prstGeom prst="rect">
            <a:avLst/>
          </a:prstGeom>
        </p:spPr>
        <p:txBody>
          <a:bodyPr wrap="none">
            <a:spAutoFit/>
          </a:bodyPr>
          <a:lstStyle/>
          <a:p>
            <a:pPr>
              <a:lnSpc>
                <a:spcPct val="114000"/>
              </a:lnSpc>
              <a:spcAft>
                <a:spcPts val="1000"/>
              </a:spcAft>
            </a:pPr>
            <a:endParaRPr lang="en-US" dirty="0">
              <a:latin typeface="Times New Roman" panose="02020603050405020304" pitchFamily="18" charset="0"/>
              <a:cs typeface="Times New Roman" panose="02020603050405020304" pitchFamily="18" charset="0"/>
            </a:endParaRPr>
          </a:p>
        </p:txBody>
      </p:sp>
      <p:pic>
        <p:nvPicPr>
          <p:cNvPr id="11" name="Picture 10"/>
          <p:cNvPicPr/>
          <p:nvPr/>
        </p:nvPicPr>
        <p:blipFill rotWithShape="1">
          <a:blip r:embed="rId4" cstate="print">
            <a:extLst>
              <a:ext uri="{28A0092B-C50C-407E-A947-70E740481C1C}">
                <a14:useLocalDpi xmlns:a14="http://schemas.microsoft.com/office/drawing/2010/main" val="0"/>
              </a:ext>
            </a:extLst>
          </a:blip>
          <a:srcRect t="3241" b="30827"/>
          <a:stretch/>
        </p:blipFill>
        <p:spPr bwMode="auto">
          <a:xfrm>
            <a:off x="5235224" y="1270799"/>
            <a:ext cx="3174139" cy="4463279"/>
          </a:xfrm>
          <a:prstGeom prst="rect">
            <a:avLst/>
          </a:prstGeom>
          <a:ln>
            <a:noFill/>
          </a:ln>
          <a:extLst>
            <a:ext uri="{53640926-AAD7-44D8-BBD7-CCE9431645EC}">
              <a14:shadowObscured xmlns:a14="http://schemas.microsoft.com/office/drawing/2010/main"/>
            </a:ext>
          </a:extLst>
        </p:spPr>
      </p:pic>
      <p:sp>
        <p:nvSpPr>
          <p:cNvPr id="13" name="Left Arrow 12"/>
          <p:cNvSpPr/>
          <p:nvPr/>
        </p:nvSpPr>
        <p:spPr>
          <a:xfrm rot="7518781">
            <a:off x="5464581" y="3803575"/>
            <a:ext cx="749300" cy="523240"/>
          </a:xfrm>
          <a:prstGeom prst="leftArrow">
            <a:avLst/>
          </a:prstGeom>
          <a:solidFill>
            <a:srgbClr val="ED7D31"/>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Rectangle 9"/>
          <p:cNvSpPr/>
          <p:nvPr/>
        </p:nvSpPr>
        <p:spPr>
          <a:xfrm>
            <a:off x="403581" y="2186283"/>
            <a:ext cx="4824325" cy="2169825"/>
          </a:xfrm>
          <a:prstGeom prst="rect">
            <a:avLst/>
          </a:prstGeom>
        </p:spPr>
        <p:txBody>
          <a:bodyPr wrap="square">
            <a:spAutoFit/>
          </a:bodyPr>
          <a:lstStyle/>
          <a:p>
            <a:pPr marR="0" lvl="0">
              <a:lnSpc>
                <a:spcPct val="150000"/>
              </a:lnSpc>
              <a:spcBef>
                <a:spcPts val="0"/>
              </a:spcBef>
              <a:spcAft>
                <a:spcPts val="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5. Click on the Link: Tap on the link to start downloading the APK file.</a:t>
            </a:r>
          </a:p>
          <a:p>
            <a:pPr marR="0" lvl="0">
              <a:lnSpc>
                <a:spcPct val="150000"/>
              </a:lnSpc>
              <a:spcBef>
                <a:spcPts val="0"/>
              </a:spcBef>
              <a:spcAft>
                <a:spcPts val="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Once you click on the Download our Android App (APK) link, the download process will start automatically. </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243925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55</a:t>
            </a:fld>
            <a:endParaRPr lang="en-US"/>
          </a:p>
        </p:txBody>
      </p:sp>
      <p:pic>
        <p:nvPicPr>
          <p:cNvPr id="6"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7" name="Picture 6"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
        <p:nvSpPr>
          <p:cNvPr id="8" name="Rectangle 7"/>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2849541" y="3224938"/>
            <a:ext cx="184731" cy="383310"/>
          </a:xfrm>
          <a:prstGeom prst="rect">
            <a:avLst/>
          </a:prstGeom>
        </p:spPr>
        <p:txBody>
          <a:bodyPr wrap="none">
            <a:spAutoFit/>
          </a:bodyPr>
          <a:lstStyle/>
          <a:p>
            <a:pPr>
              <a:lnSpc>
                <a:spcPct val="114000"/>
              </a:lnSpc>
              <a:spcAft>
                <a:spcPts val="1000"/>
              </a:spcAft>
            </a:pPr>
            <a:endParaRPr lang="en-US" dirty="0">
              <a:latin typeface="Times New Roman" panose="02020603050405020304" pitchFamily="18" charset="0"/>
              <a:cs typeface="Times New Roman" panose="02020603050405020304" pitchFamily="18" charset="0"/>
            </a:endParaRPr>
          </a:p>
        </p:txBody>
      </p:sp>
      <p:pic>
        <p:nvPicPr>
          <p:cNvPr id="12" name="Picture 11"/>
          <p:cNvPicPr/>
          <p:nvPr/>
        </p:nvPicPr>
        <p:blipFill rotWithShape="1">
          <a:blip r:embed="rId4" cstate="print">
            <a:extLst>
              <a:ext uri="{28A0092B-C50C-407E-A947-70E740481C1C}">
                <a14:useLocalDpi xmlns:a14="http://schemas.microsoft.com/office/drawing/2010/main" val="0"/>
              </a:ext>
            </a:extLst>
          </a:blip>
          <a:srcRect t="2778" b="14699"/>
          <a:stretch/>
        </p:blipFill>
        <p:spPr bwMode="auto">
          <a:xfrm>
            <a:off x="5285056" y="927301"/>
            <a:ext cx="3480121" cy="4595274"/>
          </a:xfrm>
          <a:prstGeom prst="rect">
            <a:avLst/>
          </a:prstGeom>
          <a:ln>
            <a:noFill/>
          </a:ln>
          <a:effectLst>
            <a:softEdge rad="112500"/>
          </a:effectLst>
          <a:extLst>
            <a:ext uri="{53640926-AAD7-44D8-BBD7-CCE9431645EC}">
              <a14:shadowObscured xmlns:a14="http://schemas.microsoft.com/office/drawing/2010/main"/>
            </a:ext>
          </a:extLst>
        </p:spPr>
      </p:pic>
      <p:sp>
        <p:nvSpPr>
          <p:cNvPr id="10" name="Rectangle 9"/>
          <p:cNvSpPr/>
          <p:nvPr/>
        </p:nvSpPr>
        <p:spPr>
          <a:xfrm>
            <a:off x="563541" y="1777771"/>
            <a:ext cx="4572000" cy="1338828"/>
          </a:xfrm>
          <a:prstGeom prst="rect">
            <a:avLst/>
          </a:prstGeom>
        </p:spPr>
        <p:txBody>
          <a:bodyPr>
            <a:spAutoFit/>
          </a:bodyPr>
          <a:lstStyle/>
          <a:p>
            <a:pPr algn="just">
              <a:lnSpc>
                <a:spcPct val="150000"/>
              </a:lnSpc>
              <a:spcAft>
                <a:spcPts val="8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Once the installation is complete and you open the application, the </a:t>
            </a:r>
            <a:r>
              <a:rPr lang="en-US" b="1" dirty="0">
                <a:latin typeface="Times New Roman" panose="02020603050405020304" pitchFamily="18" charset="0"/>
                <a:ea typeface="Times New Roman" panose="02020603050405020304" pitchFamily="18" charset="0"/>
                <a:cs typeface="Times New Roman" panose="02020603050405020304" pitchFamily="18" charset="0"/>
              </a:rPr>
              <a:t>Login page</a:t>
            </a:r>
            <a:r>
              <a:rPr lang="en-US" dirty="0">
                <a:latin typeface="Times New Roman" panose="02020603050405020304" pitchFamily="18" charset="0"/>
                <a:ea typeface="Times New Roman" panose="02020603050405020304" pitchFamily="18" charset="0"/>
                <a:cs typeface="Times New Roman" panose="02020603050405020304" pitchFamily="18" charset="0"/>
              </a:rPr>
              <a:t> will appear as shown below.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18190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56</a:t>
            </a:fld>
            <a:endParaRPr lang="en-US"/>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t="2778" b="14699"/>
          <a:stretch/>
        </p:blipFill>
        <p:spPr bwMode="auto">
          <a:xfrm>
            <a:off x="2450806" y="1219244"/>
            <a:ext cx="3971108" cy="4830808"/>
          </a:xfrm>
          <a:prstGeom prst="rect">
            <a:avLst/>
          </a:prstGeom>
          <a:ln>
            <a:noFill/>
          </a:ln>
          <a:extLst>
            <a:ext uri="{53640926-AAD7-44D8-BBD7-CCE9431645EC}">
              <a14:shadowObscured xmlns:a14="http://schemas.microsoft.com/office/drawing/2010/main"/>
            </a:ext>
          </a:extLst>
        </p:spPr>
      </p:pic>
      <p:grpSp>
        <p:nvGrpSpPr>
          <p:cNvPr id="7" name="Group 6"/>
          <p:cNvGrpSpPr/>
          <p:nvPr/>
        </p:nvGrpSpPr>
        <p:grpSpPr>
          <a:xfrm>
            <a:off x="1827717" y="4619189"/>
            <a:ext cx="2284730" cy="597535"/>
            <a:chOff x="-76200" y="-66675"/>
            <a:chExt cx="2285077" cy="597556"/>
          </a:xfrm>
        </p:grpSpPr>
        <p:sp>
          <p:nvSpPr>
            <p:cNvPr id="8" name="Left Arrow 7"/>
            <p:cNvSpPr/>
            <p:nvPr/>
          </p:nvSpPr>
          <p:spPr>
            <a:xfrm rot="12358164">
              <a:off x="-76200" y="-66675"/>
              <a:ext cx="2285077" cy="597556"/>
            </a:xfrm>
            <a:prstGeom prst="leftArrow">
              <a:avLst/>
            </a:prstGeom>
            <a:solidFill>
              <a:srgbClr val="ED7D31"/>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9" name="Rectangle 8"/>
            <p:cNvSpPr/>
            <p:nvPr/>
          </p:nvSpPr>
          <p:spPr>
            <a:xfrm rot="1551792">
              <a:off x="0" y="57150"/>
              <a:ext cx="2019300" cy="390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Click if you have an account</a:t>
              </a:r>
              <a:endParaRPr lang="en-US" sz="1100" dirty="0">
                <a:effectLst/>
                <a:ea typeface="Calibri" panose="020F0502020204030204" pitchFamily="34" charset="0"/>
                <a:cs typeface="Times New Roman" panose="02020603050405020304" pitchFamily="18" charset="0"/>
              </a:endParaRPr>
            </a:p>
          </p:txBody>
        </p:sp>
      </p:grpSp>
      <p:grpSp>
        <p:nvGrpSpPr>
          <p:cNvPr id="11" name="Group 10"/>
          <p:cNvGrpSpPr/>
          <p:nvPr/>
        </p:nvGrpSpPr>
        <p:grpSpPr>
          <a:xfrm rot="7889525">
            <a:off x="4783372" y="4916795"/>
            <a:ext cx="2329815" cy="621665"/>
            <a:chOff x="-76199" y="-91038"/>
            <a:chExt cx="2285076" cy="621921"/>
          </a:xfrm>
        </p:grpSpPr>
        <p:sp>
          <p:nvSpPr>
            <p:cNvPr id="12" name="Left Arrow 11"/>
            <p:cNvSpPr/>
            <p:nvPr/>
          </p:nvSpPr>
          <p:spPr>
            <a:xfrm rot="12358164">
              <a:off x="-76199" y="-66674"/>
              <a:ext cx="2285076" cy="597557"/>
            </a:xfrm>
            <a:prstGeom prst="leftArrow">
              <a:avLst/>
            </a:prstGeom>
            <a:solidFill>
              <a:srgbClr val="ED7D31"/>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3" name="Rectangle 12"/>
            <p:cNvSpPr/>
            <p:nvPr/>
          </p:nvSpPr>
          <p:spPr>
            <a:xfrm rot="12405847">
              <a:off x="-41237" y="-91038"/>
              <a:ext cx="2019299" cy="390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Click to create new account</a:t>
              </a:r>
              <a:endParaRPr lang="en-US" sz="1100" dirty="0">
                <a:effectLst/>
                <a:ea typeface="Calibri" panose="020F0502020204030204" pitchFamily="34" charset="0"/>
                <a:cs typeface="Times New Roman" panose="02020603050405020304" pitchFamily="18" charset="0"/>
              </a:endParaRPr>
            </a:p>
          </p:txBody>
        </p:sp>
      </p:grpSp>
      <p:sp>
        <p:nvSpPr>
          <p:cNvPr id="14" name="Rectangle 13"/>
          <p:cNvSpPr/>
          <p:nvPr/>
        </p:nvSpPr>
        <p:spPr>
          <a:xfrm>
            <a:off x="923054" y="1024896"/>
            <a:ext cx="1640193" cy="388696"/>
          </a:xfrm>
          <a:prstGeom prst="rect">
            <a:avLst/>
          </a:prstGeom>
        </p:spPr>
        <p:txBody>
          <a:bodyPr wrap="none">
            <a:spAutoFit/>
          </a:bodyPr>
          <a:lstStyle/>
          <a:p>
            <a:pPr marL="342900" marR="0" lvl="0" indent="-342900">
              <a:lnSpc>
                <a:spcPct val="107000"/>
              </a:lnSpc>
              <a:spcBef>
                <a:spcPts val="1200"/>
              </a:spcBef>
              <a:spcAft>
                <a:spcPts val="0"/>
              </a:spcAft>
              <a:buClr>
                <a:srgbClr val="000000"/>
              </a:buClr>
              <a:buSzPts val="1500"/>
              <a:buFont typeface="+mj-lt"/>
              <a:buAutoNum type="arabicPeriod"/>
            </a:pPr>
            <a:r>
              <a:rPr lang="en-US" b="1"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Login Page</a:t>
            </a:r>
            <a:endParaRPr lang="en-US" sz="2000" b="1" kern="0" dirty="0">
              <a:solidFill>
                <a:srgbClr val="2E74B5"/>
              </a:solidFill>
              <a:effectLst/>
              <a:latin typeface="Calibri Light" panose="020F0302020204030204" pitchFamily="34" charset="0"/>
              <a:ea typeface="Calibri" panose="020F0502020204030204" pitchFamily="34" charset="0"/>
              <a:cs typeface="Times New Roman" panose="02020603050405020304" pitchFamily="18" charset="0"/>
            </a:endParaRPr>
          </a:p>
        </p:txBody>
      </p:sp>
      <p:pic>
        <p:nvPicPr>
          <p:cNvPr id="15" name="image1.png" descr="Image result for mint ethiopia"/>
          <p:cNvPicPr/>
          <p:nvPr/>
        </p:nvPicPr>
        <p:blipFill>
          <a:blip r:embed="rId3"/>
          <a:srcRect t="16000" b="13498"/>
          <a:stretch>
            <a:fillRect/>
          </a:stretch>
        </p:blipFill>
        <p:spPr>
          <a:xfrm>
            <a:off x="403581" y="171067"/>
            <a:ext cx="838760" cy="627291"/>
          </a:xfrm>
          <a:prstGeom prst="rect">
            <a:avLst/>
          </a:prstGeom>
          <a:ln/>
        </p:spPr>
      </p:pic>
      <p:pic>
        <p:nvPicPr>
          <p:cNvPr id="16" name="Picture 15" descr="C:\Users\Preferred Customer\Downloads\Intracom _Logo_Nov_01_2017_0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27866754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57</a:t>
            </a:fld>
            <a:endParaRPr lang="en-US"/>
          </a:p>
        </p:txBody>
      </p:sp>
      <p:sp>
        <p:nvSpPr>
          <p:cNvPr id="5" name="Rectangle 4"/>
          <p:cNvSpPr/>
          <p:nvPr/>
        </p:nvSpPr>
        <p:spPr>
          <a:xfrm>
            <a:off x="1316165" y="1196846"/>
            <a:ext cx="2781531" cy="388696"/>
          </a:xfrm>
          <a:prstGeom prst="rect">
            <a:avLst/>
          </a:prstGeom>
        </p:spPr>
        <p:txBody>
          <a:bodyPr wrap="none">
            <a:spAutoFit/>
          </a:bodyPr>
          <a:lstStyle/>
          <a:p>
            <a:pPr marR="0" lvl="0">
              <a:lnSpc>
                <a:spcPct val="107000"/>
              </a:lnSpc>
              <a:spcBef>
                <a:spcPts val="1200"/>
              </a:spcBef>
              <a:spcAft>
                <a:spcPts val="0"/>
              </a:spcAft>
              <a:buClr>
                <a:srgbClr val="000000"/>
              </a:buClr>
              <a:buSzPts val="1500"/>
            </a:pPr>
            <a:r>
              <a:rPr lang="en-US" b="1"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 Register a New Account</a:t>
            </a:r>
            <a:endParaRPr lang="en-US" sz="2000" b="1" kern="0" dirty="0">
              <a:solidFill>
                <a:srgbClr val="2E74B5"/>
              </a:solidFill>
              <a:effectLst/>
              <a:latin typeface="Calibri Light" panose="020F0302020204030204" pitchFamily="34" charset="0"/>
              <a:ea typeface="Calibri" panose="020F0502020204030204" pitchFamily="34" charset="0"/>
              <a:cs typeface="Times New Roman" panose="02020603050405020304" pitchFamily="18" charset="0"/>
            </a:endParaRPr>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t="2546" b="5439"/>
          <a:stretch/>
        </p:blipFill>
        <p:spPr bwMode="auto">
          <a:xfrm>
            <a:off x="4500690" y="974777"/>
            <a:ext cx="3762103" cy="4955760"/>
          </a:xfrm>
          <a:prstGeom prst="rect">
            <a:avLst/>
          </a:prstGeom>
          <a:ln>
            <a:noFill/>
          </a:ln>
          <a:extLst>
            <a:ext uri="{53640926-AAD7-44D8-BBD7-CCE9431645EC}">
              <a14:shadowObscured xmlns:a14="http://schemas.microsoft.com/office/drawing/2010/main"/>
            </a:ext>
          </a:extLst>
        </p:spPr>
      </p:pic>
      <p:pic>
        <p:nvPicPr>
          <p:cNvPr id="9" name="image1.png" descr="Image result for mint ethiopia"/>
          <p:cNvPicPr/>
          <p:nvPr/>
        </p:nvPicPr>
        <p:blipFill>
          <a:blip r:embed="rId3"/>
          <a:srcRect t="16000" b="13498"/>
          <a:stretch>
            <a:fillRect/>
          </a:stretch>
        </p:blipFill>
        <p:spPr>
          <a:xfrm>
            <a:off x="403581" y="171067"/>
            <a:ext cx="838760" cy="627291"/>
          </a:xfrm>
          <a:prstGeom prst="rect">
            <a:avLst/>
          </a:prstGeom>
          <a:ln/>
        </p:spPr>
      </p:pic>
      <p:pic>
        <p:nvPicPr>
          <p:cNvPr id="10" name="Picture 9" descr="C:\Users\Preferred Customer\Downloads\Intracom _Logo_Nov_01_2017_0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39214962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25BE3-6D08-4A69-A41A-0E0C43A9D29F}"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4" name="Slide Number Placeholder 3"/>
          <p:cNvSpPr>
            <a:spLocks noGrp="1"/>
          </p:cNvSpPr>
          <p:nvPr>
            <p:ph type="sldNum" sz="quarter" idx="12"/>
          </p:nvPr>
        </p:nvSpPr>
        <p:spPr/>
        <p:txBody>
          <a:bodyPr/>
          <a:lstStyle/>
          <a:p>
            <a:fld id="{09E9CF89-BBCF-492F-AF7D-D7011443D0B4}" type="slidenum">
              <a:rPr lang="en-US" smtClean="0"/>
              <a:t>58</a:t>
            </a:fld>
            <a:endParaRPr lang="en-US"/>
          </a:p>
        </p:txBody>
      </p:sp>
      <p:sp>
        <p:nvSpPr>
          <p:cNvPr id="5" name="Rectangle 4"/>
          <p:cNvSpPr/>
          <p:nvPr/>
        </p:nvSpPr>
        <p:spPr>
          <a:xfrm>
            <a:off x="1217029" y="1471167"/>
            <a:ext cx="2153154" cy="388696"/>
          </a:xfrm>
          <a:prstGeom prst="rect">
            <a:avLst/>
          </a:prstGeom>
        </p:spPr>
        <p:txBody>
          <a:bodyPr wrap="none">
            <a:spAutoFit/>
          </a:bodyPr>
          <a:lstStyle/>
          <a:p>
            <a:pPr marR="0" lvl="0">
              <a:lnSpc>
                <a:spcPct val="107000"/>
              </a:lnSpc>
              <a:spcBef>
                <a:spcPts val="0"/>
              </a:spcBef>
              <a:spcAft>
                <a:spcPts val="1200"/>
              </a:spcAft>
              <a:buClr>
                <a:srgbClr val="000000"/>
              </a:buClr>
              <a:buSzPts val="1500"/>
            </a:pPr>
            <a:r>
              <a:rPr lang="en-US" b="1"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3. Home Dashboard</a:t>
            </a:r>
            <a:endParaRPr lang="en-US" sz="2000" b="1" kern="0" dirty="0">
              <a:solidFill>
                <a:srgbClr val="2E74B5"/>
              </a:solidFill>
              <a:effectLst/>
              <a:latin typeface="Calibri Light" panose="020F0302020204030204" pitchFamily="34" charset="0"/>
              <a:ea typeface="Calibri" panose="020F0502020204030204" pitchFamily="34" charset="0"/>
              <a:cs typeface="Times New Roman" panose="02020603050405020304" pitchFamily="18" charset="0"/>
            </a:endParaRPr>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t="3009" b="1736"/>
          <a:stretch/>
        </p:blipFill>
        <p:spPr bwMode="auto">
          <a:xfrm>
            <a:off x="3565356" y="849085"/>
            <a:ext cx="4844007" cy="5151256"/>
          </a:xfrm>
          <a:prstGeom prst="rect">
            <a:avLst/>
          </a:prstGeom>
          <a:ln>
            <a:noFill/>
          </a:ln>
          <a:extLst>
            <a:ext uri="{53640926-AAD7-44D8-BBD7-CCE9431645EC}">
              <a14:shadowObscured xmlns:a14="http://schemas.microsoft.com/office/drawing/2010/main"/>
            </a:ext>
          </a:extLst>
        </p:spPr>
      </p:pic>
      <p:pic>
        <p:nvPicPr>
          <p:cNvPr id="7" name="image1.png" descr="Image result for mint ethiopia"/>
          <p:cNvPicPr/>
          <p:nvPr/>
        </p:nvPicPr>
        <p:blipFill>
          <a:blip r:embed="rId3"/>
          <a:srcRect t="16000" b="13498"/>
          <a:stretch>
            <a:fillRect/>
          </a:stretch>
        </p:blipFill>
        <p:spPr>
          <a:xfrm>
            <a:off x="403581" y="171067"/>
            <a:ext cx="838760" cy="627291"/>
          </a:xfrm>
          <a:prstGeom prst="rect">
            <a:avLst/>
          </a:prstGeom>
          <a:ln/>
        </p:spPr>
      </p:pic>
      <p:pic>
        <p:nvPicPr>
          <p:cNvPr id="8" name="Picture 7" descr="C:\Users\Preferred Customer\Downloads\Intracom _Logo_Nov_01_2017_0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31933019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8209" y="767312"/>
            <a:ext cx="6811480"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CHALLENGES FACED AND SOLUTION</a:t>
            </a:r>
            <a:endParaRPr lang="en-US" sz="2800" dirty="0">
              <a:latin typeface="Times New Roman" panose="02020603050405020304" pitchFamily="18" charset="0"/>
              <a:cs typeface="Times New Roman" panose="02020603050405020304" pitchFamily="18" charset="0"/>
            </a:endParaRPr>
          </a:p>
        </p:txBody>
      </p:sp>
      <p:sp>
        <p:nvSpPr>
          <p:cNvPr id="3" name="Rectangle 2"/>
          <p:cNvSpPr/>
          <p:nvPr/>
        </p:nvSpPr>
        <p:spPr>
          <a:xfrm>
            <a:off x="403581" y="1913169"/>
            <a:ext cx="8059784" cy="2585323"/>
          </a:xfrm>
          <a:prstGeom prst="rect">
            <a:avLst/>
          </a:prstGeom>
        </p:spPr>
        <p:txBody>
          <a:bodyPr wrap="square">
            <a:spAutoFit/>
          </a:bodyPr>
          <a:lstStyle/>
          <a:p>
            <a:pPr marL="285750" indent="-285750" algn="just">
              <a:lnSpc>
                <a:spcPct val="150000"/>
              </a:lnSpc>
              <a:spcBef>
                <a:spcPts val="200"/>
              </a:spcBef>
              <a:buFont typeface="Wingdings" panose="05000000000000000000" pitchFamily="2" charset="2"/>
              <a:buChar char="v"/>
            </a:pPr>
            <a:r>
              <a:rPr lang="en-US" b="1" dirty="0">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rPr>
              <a:t>Challenges</a:t>
            </a:r>
          </a:p>
          <a:p>
            <a:pPr marL="742950" lvl="1" indent="-285750" algn="just">
              <a:lnSpc>
                <a:spcPct val="150000"/>
              </a:lnSpc>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Challenge 1: Delays in topic approval for more than a year by sectoral ministries impacted the project timeline, requiring adjustments to ensure alignment with ministry expectations.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Challenge 2: Most of the languages are undeveloped.</a:t>
            </a:r>
          </a:p>
          <a:p>
            <a:pPr marL="742950" lvl="1" indent="-285750" algn="just">
              <a:lnSpc>
                <a:spcPct val="150000"/>
              </a:lnSpc>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Challenge 3: Expertise in the languages is very few.</a:t>
            </a:r>
          </a:p>
        </p:txBody>
      </p:sp>
      <p:sp>
        <p:nvSpPr>
          <p:cNvPr id="4" name="Date Placeholder 3"/>
          <p:cNvSpPr>
            <a:spLocks noGrp="1"/>
          </p:cNvSpPr>
          <p:nvPr>
            <p:ph type="dt" sz="half" idx="10"/>
          </p:nvPr>
        </p:nvSpPr>
        <p:spPr/>
        <p:txBody>
          <a:bodyPr/>
          <a:lstStyle/>
          <a:p>
            <a:fld id="{732B79F7-4183-4ABD-BAC1-364B4542230F}" type="datetime1">
              <a:rPr lang="en-US" smtClean="0"/>
              <a:t>11/11/2025</a:t>
            </a:fld>
            <a:endParaRPr lang="en-US"/>
          </a:p>
        </p:txBody>
      </p:sp>
      <p:sp>
        <p:nvSpPr>
          <p:cNvPr id="7" name="Footer Placeholder 6"/>
          <p:cNvSpPr>
            <a:spLocks noGrp="1"/>
          </p:cNvSpPr>
          <p:nvPr>
            <p:ph type="ftr" sz="quarter" idx="11"/>
          </p:nvPr>
        </p:nvSpPr>
        <p:spPr/>
        <p:txBody>
          <a:bodyPr/>
          <a:lstStyle/>
          <a:p>
            <a:r>
              <a:rPr lang="en-US"/>
              <a:t>Digital literacy content development</a:t>
            </a:r>
          </a:p>
        </p:txBody>
      </p:sp>
      <p:sp>
        <p:nvSpPr>
          <p:cNvPr id="8" name="Slide Number Placeholder 7"/>
          <p:cNvSpPr>
            <a:spLocks noGrp="1"/>
          </p:cNvSpPr>
          <p:nvPr>
            <p:ph type="sldNum" sz="quarter" idx="12"/>
          </p:nvPr>
        </p:nvSpPr>
        <p:spPr/>
        <p:txBody>
          <a:bodyPr/>
          <a:lstStyle/>
          <a:p>
            <a:fld id="{09E9CF89-BBCF-492F-AF7D-D7011443D0B4}" type="slidenum">
              <a:rPr lang="en-US" smtClean="0"/>
              <a:t>59</a:t>
            </a:fld>
            <a:endParaRPr lang="en-US"/>
          </a:p>
        </p:txBody>
      </p:sp>
      <p:pic>
        <p:nvPicPr>
          <p:cNvPr id="9"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10" name="Picture 9"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4126904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5674" y="553386"/>
            <a:ext cx="4539641"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OVERVIEW OF PROJECT</a:t>
            </a:r>
            <a:endParaRPr lang="en-US" sz="2800" dirty="0">
              <a:latin typeface="Times New Roman" panose="02020603050405020304" pitchFamily="18" charset="0"/>
              <a:cs typeface="Times New Roman" panose="02020603050405020304" pitchFamily="18" charset="0"/>
            </a:endParaRPr>
          </a:p>
        </p:txBody>
      </p:sp>
      <p:sp>
        <p:nvSpPr>
          <p:cNvPr id="3" name="Rectangle 2"/>
          <p:cNvSpPr/>
          <p:nvPr/>
        </p:nvSpPr>
        <p:spPr>
          <a:xfrm>
            <a:off x="3434152" y="1549768"/>
            <a:ext cx="5383277" cy="2687915"/>
          </a:xfrm>
          <a:prstGeom prst="rect">
            <a:avLst/>
          </a:prstGeom>
        </p:spPr>
        <p:txBody>
          <a:bodyPr wrap="square">
            <a:spAutoFit/>
          </a:bodyPr>
          <a:lstStyle/>
          <a:p>
            <a:pPr marL="285750" indent="-285750">
              <a:lnSpc>
                <a:spcPct val="150000"/>
              </a:lnSpc>
              <a:spcAft>
                <a:spcPts val="800"/>
              </a:spcAft>
              <a:buFont typeface="Wingdings" panose="05000000000000000000" pitchFamily="2" charset="2"/>
              <a:buChar char="v"/>
            </a:pPr>
            <a:r>
              <a:rPr lang="en-US" dirty="0">
                <a:latin typeface="Times New Roman" panose="02020603050405020304" pitchFamily="18" charset="0"/>
                <a:ea typeface="Calibri" panose="020F0502020204030204" pitchFamily="34" charset="0"/>
                <a:cs typeface="Times New Roman" panose="02020603050405020304" pitchFamily="18" charset="0"/>
              </a:rPr>
              <a:t>Ethiopia is diverse linguistic landscape and predominantly rural population. </a:t>
            </a:r>
          </a:p>
          <a:p>
            <a:pPr marL="285750" indent="-285750">
              <a:lnSpc>
                <a:spcPct val="150000"/>
              </a:lnSpc>
              <a:spcAft>
                <a:spcPts val="800"/>
              </a:spcAft>
              <a:buFont typeface="Wingdings" panose="05000000000000000000" pitchFamily="2" charset="2"/>
              <a:buChar char="v"/>
            </a:pPr>
            <a:r>
              <a:rPr lang="en-US" dirty="0">
                <a:latin typeface="Times New Roman" panose="02020603050405020304" pitchFamily="18" charset="0"/>
                <a:ea typeface="Calibri" panose="020F0502020204030204" pitchFamily="34" charset="0"/>
                <a:cs typeface="Times New Roman" panose="02020603050405020304" pitchFamily="18" charset="0"/>
              </a:rPr>
              <a:t>To Promote inclusivity and ensure that all citizens benefit from digital services, it is imperative to create localized content that resonates with different cultural and linguistic groups.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t="2778" b="14699"/>
          <a:stretch/>
        </p:blipFill>
        <p:spPr bwMode="auto">
          <a:xfrm>
            <a:off x="403570" y="1405983"/>
            <a:ext cx="3030582" cy="426329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53640926-AAD7-44D8-BBD7-CCE9431645EC}">
              <a14:shadowObscured xmlns:a14="http://schemas.microsoft.com/office/drawing/2010/main"/>
            </a:ext>
          </a:extLst>
        </p:spPr>
      </p:pic>
      <p:sp>
        <p:nvSpPr>
          <p:cNvPr id="7" name="Date Placeholder 6"/>
          <p:cNvSpPr>
            <a:spLocks noGrp="1"/>
          </p:cNvSpPr>
          <p:nvPr>
            <p:ph type="dt" sz="half" idx="10"/>
          </p:nvPr>
        </p:nvSpPr>
        <p:spPr/>
        <p:txBody>
          <a:bodyPr/>
          <a:lstStyle/>
          <a:p>
            <a:fld id="{2AB88C3E-DE18-4259-9612-5C8B18DC5142}" type="datetime1">
              <a:rPr lang="en-US" smtClean="0"/>
              <a:t>11/11/2025</a:t>
            </a:fld>
            <a:endParaRPr lang="en-US"/>
          </a:p>
        </p:txBody>
      </p:sp>
      <p:sp>
        <p:nvSpPr>
          <p:cNvPr id="8" name="Footer Placeholder 7"/>
          <p:cNvSpPr>
            <a:spLocks noGrp="1"/>
          </p:cNvSpPr>
          <p:nvPr>
            <p:ph type="ftr" sz="quarter" idx="11"/>
          </p:nvPr>
        </p:nvSpPr>
        <p:spPr/>
        <p:txBody>
          <a:bodyPr/>
          <a:lstStyle/>
          <a:p>
            <a:r>
              <a:rPr lang="en-US"/>
              <a:t>Digital literacy content development</a:t>
            </a:r>
          </a:p>
        </p:txBody>
      </p:sp>
      <p:sp>
        <p:nvSpPr>
          <p:cNvPr id="9" name="Slide Number Placeholder 8"/>
          <p:cNvSpPr>
            <a:spLocks noGrp="1"/>
          </p:cNvSpPr>
          <p:nvPr>
            <p:ph type="sldNum" sz="quarter" idx="12"/>
          </p:nvPr>
        </p:nvSpPr>
        <p:spPr/>
        <p:txBody>
          <a:bodyPr/>
          <a:lstStyle/>
          <a:p>
            <a:fld id="{09E9CF89-BBCF-492F-AF7D-D7011443D0B4}" type="slidenum">
              <a:rPr lang="en-US" smtClean="0"/>
              <a:t>6</a:t>
            </a:fld>
            <a:endParaRPr lang="en-US"/>
          </a:p>
        </p:txBody>
      </p:sp>
      <p:pic>
        <p:nvPicPr>
          <p:cNvPr id="10" name="image1.png" descr="Image result for mint ethiopia"/>
          <p:cNvPicPr/>
          <p:nvPr/>
        </p:nvPicPr>
        <p:blipFill>
          <a:blip r:embed="rId3"/>
          <a:srcRect t="16000" b="13498"/>
          <a:stretch>
            <a:fillRect/>
          </a:stretch>
        </p:blipFill>
        <p:spPr>
          <a:xfrm>
            <a:off x="403581" y="171067"/>
            <a:ext cx="838760" cy="627291"/>
          </a:xfrm>
          <a:prstGeom prst="rect">
            <a:avLst/>
          </a:prstGeom>
          <a:ln/>
        </p:spPr>
      </p:pic>
      <p:pic>
        <p:nvPicPr>
          <p:cNvPr id="11" name="Picture 10" descr="C:\Users\Preferred Customer\Downloads\Intracom _Logo_Nov_01_2017_0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596455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5674" y="553386"/>
            <a:ext cx="175394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 </a:t>
            </a:r>
            <a:endParaRPr lang="en-US" sz="2800" dirty="0">
              <a:latin typeface="Times New Roman" panose="02020603050405020304" pitchFamily="18" charset="0"/>
              <a:cs typeface="Times New Roman" panose="02020603050405020304" pitchFamily="18" charset="0"/>
            </a:endParaRPr>
          </a:p>
        </p:txBody>
      </p:sp>
      <p:sp>
        <p:nvSpPr>
          <p:cNvPr id="3" name="Rectangle 2"/>
          <p:cNvSpPr/>
          <p:nvPr/>
        </p:nvSpPr>
        <p:spPr>
          <a:xfrm>
            <a:off x="587828" y="1259486"/>
            <a:ext cx="7916092" cy="3831818"/>
          </a:xfrm>
          <a:prstGeom prst="rect">
            <a:avLst/>
          </a:prstGeom>
        </p:spPr>
        <p:txBody>
          <a:bodyPr wrap="square">
            <a:spAutoFit/>
          </a:bodyPr>
          <a:lstStyle/>
          <a:p>
            <a:pPr marL="285750" indent="-285750" algn="just">
              <a:lnSpc>
                <a:spcPct val="150000"/>
              </a:lnSpc>
              <a:spcBef>
                <a:spcPts val="200"/>
              </a:spcBef>
              <a:buFont typeface="Wingdings" panose="05000000000000000000" pitchFamily="2" charset="2"/>
              <a:buChar char="v"/>
            </a:pPr>
            <a:r>
              <a:rPr lang="en-US" b="1" dirty="0">
                <a:solidFill>
                  <a:srgbClr val="1F4D78"/>
                </a:solidFill>
                <a:latin typeface="Times New Roman" panose="02020603050405020304" pitchFamily="18" charset="0"/>
                <a:ea typeface="Times New Roman" panose="02020603050405020304" pitchFamily="18" charset="0"/>
                <a:cs typeface="Times New Roman" panose="02020603050405020304" pitchFamily="18" charset="0"/>
              </a:rPr>
              <a:t>Solutions</a:t>
            </a:r>
          </a:p>
          <a:p>
            <a:pPr marL="742950" lvl="1" indent="-285750" algn="just">
              <a:lnSpc>
                <a:spcPct val="150000"/>
              </a:lnSpc>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Language Standardization Initiatives: Collaborate with linguists University professors and experts to develop standardized orthographies and expand lexicons.</a:t>
            </a:r>
          </a:p>
          <a:p>
            <a:pPr marL="742950" lvl="1" indent="-285750" algn="just">
              <a:lnSpc>
                <a:spcPct val="150000"/>
              </a:lnSpc>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Community Involvement: Engage native speakers in the creation and validation of content to ensure authenticity.</a:t>
            </a:r>
          </a:p>
          <a:p>
            <a:pPr marL="742950" lvl="1" indent="-285750" algn="just">
              <a:lnSpc>
                <a:spcPct val="150000"/>
              </a:lnSpc>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Researched documents: Utilize or create digital resources to aid in the development of these languages, such as vocabularies or grammar resources.</a:t>
            </a:r>
          </a:p>
        </p:txBody>
      </p:sp>
      <p:sp>
        <p:nvSpPr>
          <p:cNvPr id="4" name="Date Placeholder 3"/>
          <p:cNvSpPr>
            <a:spLocks noGrp="1"/>
          </p:cNvSpPr>
          <p:nvPr>
            <p:ph type="dt" sz="half" idx="10"/>
          </p:nvPr>
        </p:nvSpPr>
        <p:spPr/>
        <p:txBody>
          <a:bodyPr/>
          <a:lstStyle/>
          <a:p>
            <a:fld id="{732B79F7-4183-4ABD-BAC1-364B4542230F}" type="datetime1">
              <a:rPr lang="en-US" smtClean="0"/>
              <a:t>11/11/2025</a:t>
            </a:fld>
            <a:endParaRPr lang="en-US"/>
          </a:p>
        </p:txBody>
      </p:sp>
      <p:sp>
        <p:nvSpPr>
          <p:cNvPr id="7" name="Footer Placeholder 6"/>
          <p:cNvSpPr>
            <a:spLocks noGrp="1"/>
          </p:cNvSpPr>
          <p:nvPr>
            <p:ph type="ftr" sz="quarter" idx="11"/>
          </p:nvPr>
        </p:nvSpPr>
        <p:spPr/>
        <p:txBody>
          <a:bodyPr/>
          <a:lstStyle/>
          <a:p>
            <a:r>
              <a:rPr lang="en-US"/>
              <a:t>Digital literacy content development</a:t>
            </a:r>
          </a:p>
        </p:txBody>
      </p:sp>
      <p:sp>
        <p:nvSpPr>
          <p:cNvPr id="8" name="Slide Number Placeholder 7"/>
          <p:cNvSpPr>
            <a:spLocks noGrp="1"/>
          </p:cNvSpPr>
          <p:nvPr>
            <p:ph type="sldNum" sz="quarter" idx="12"/>
          </p:nvPr>
        </p:nvSpPr>
        <p:spPr/>
        <p:txBody>
          <a:bodyPr/>
          <a:lstStyle/>
          <a:p>
            <a:fld id="{09E9CF89-BBCF-492F-AF7D-D7011443D0B4}" type="slidenum">
              <a:rPr lang="en-US" smtClean="0"/>
              <a:t>60</a:t>
            </a:fld>
            <a:endParaRPr lang="en-US"/>
          </a:p>
        </p:txBody>
      </p:sp>
      <p:pic>
        <p:nvPicPr>
          <p:cNvPr id="9"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10" name="Picture 9"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37368426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57645" y="1263641"/>
            <a:ext cx="7876903" cy="1709892"/>
          </a:xfrm>
          <a:prstGeom prst="rect">
            <a:avLst/>
          </a:prstGeom>
        </p:spPr>
        <p:txBody>
          <a:bodyPr wrap="square">
            <a:spAutoFit/>
          </a:bodyPr>
          <a:lstStyle/>
          <a:p>
            <a:pPr marL="285750" indent="-285750" algn="just">
              <a:lnSpc>
                <a:spcPct val="150000"/>
              </a:lnSpc>
              <a:buFont typeface="Wingdings" panose="05000000000000000000" pitchFamily="2" charset="2"/>
              <a:buChar char="v"/>
            </a:pPr>
            <a:r>
              <a:rPr lang="en-US" dirty="0">
                <a:latin typeface="Times New Roman" panose="02020603050405020304" pitchFamily="18" charset="0"/>
                <a:ea typeface="Times New Roman" panose="02020603050405020304" pitchFamily="18" charset="0"/>
              </a:rPr>
              <a:t>By delivering high-quality, multilingual educational content in ten local languages, the project addresses critical sectors such as Agriculture, Health, Child Education, and IT, equipping communities with practical knowledge and skills to improve their livelihoods.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455674" y="553386"/>
            <a:ext cx="2619628"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CONCLUSION</a:t>
            </a:r>
            <a:endParaRPr lang="en-US" sz="28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fld id="{F7E42242-31D4-4603-B24A-EF59B743F83A}"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p>
        </p:txBody>
      </p:sp>
      <p:sp>
        <p:nvSpPr>
          <p:cNvPr id="6" name="Slide Number Placeholder 5"/>
          <p:cNvSpPr>
            <a:spLocks noGrp="1"/>
          </p:cNvSpPr>
          <p:nvPr>
            <p:ph type="sldNum" sz="quarter" idx="12"/>
          </p:nvPr>
        </p:nvSpPr>
        <p:spPr/>
        <p:txBody>
          <a:bodyPr/>
          <a:lstStyle/>
          <a:p>
            <a:fld id="{09E9CF89-BBCF-492F-AF7D-D7011443D0B4}" type="slidenum">
              <a:rPr lang="en-US" smtClean="0"/>
              <a:t>61</a:t>
            </a:fld>
            <a:endParaRPr lang="en-US"/>
          </a:p>
        </p:txBody>
      </p:sp>
      <p:pic>
        <p:nvPicPr>
          <p:cNvPr id="7"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8" name="Picture 7"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10309862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39892" y="2721820"/>
            <a:ext cx="4461800" cy="769441"/>
          </a:xfrm>
          <a:prstGeom prst="rect">
            <a:avLst/>
          </a:prstGeom>
        </p:spPr>
        <p:txBody>
          <a:bodyPr wrap="square">
            <a:spAutoFit/>
          </a:bodyPr>
          <a:lstStyle/>
          <a:p>
            <a:r>
              <a:rPr lang="en-US" sz="4400" b="1" dirty="0">
                <a:solidFill>
                  <a:srgbClr val="04525B"/>
                </a:solidFill>
                <a:latin typeface="Times New Roman" panose="02020603050405020304" pitchFamily="18" charset="0"/>
                <a:cs typeface="Times New Roman" panose="02020603050405020304" pitchFamily="18" charset="0"/>
              </a:rPr>
              <a:t>THANK YOU</a:t>
            </a:r>
            <a:endParaRPr lang="en-US" sz="44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fld id="{FAB78F30-1C8E-4A8B-B5EA-F3710CDC7D3E}" type="datetime1">
              <a:rPr lang="en-US" smtClean="0"/>
              <a:t>11/11/2025</a:t>
            </a:fld>
            <a:endParaRPr lang="en-US"/>
          </a:p>
        </p:txBody>
      </p:sp>
      <p:sp>
        <p:nvSpPr>
          <p:cNvPr id="3" name="Footer Placeholder 2"/>
          <p:cNvSpPr>
            <a:spLocks noGrp="1"/>
          </p:cNvSpPr>
          <p:nvPr>
            <p:ph type="ftr" sz="quarter" idx="11"/>
          </p:nvPr>
        </p:nvSpPr>
        <p:spPr/>
        <p:txBody>
          <a:bodyPr/>
          <a:lstStyle/>
          <a:p>
            <a:r>
              <a:rPr lang="en-US"/>
              <a:t>Digital literacy content development</a:t>
            </a:r>
            <a:endParaRPr lang="en-US" dirty="0"/>
          </a:p>
        </p:txBody>
      </p:sp>
      <p:sp>
        <p:nvSpPr>
          <p:cNvPr id="4" name="Slide Number Placeholder 3"/>
          <p:cNvSpPr>
            <a:spLocks noGrp="1"/>
          </p:cNvSpPr>
          <p:nvPr>
            <p:ph type="sldNum" sz="quarter" idx="12"/>
          </p:nvPr>
        </p:nvSpPr>
        <p:spPr/>
        <p:txBody>
          <a:bodyPr/>
          <a:lstStyle/>
          <a:p>
            <a:fld id="{09E9CF89-BBCF-492F-AF7D-D7011443D0B4}" type="slidenum">
              <a:rPr lang="en-US" smtClean="0"/>
              <a:t>62</a:t>
            </a:fld>
            <a:endParaRPr lang="en-US"/>
          </a:p>
        </p:txBody>
      </p:sp>
      <p:pic>
        <p:nvPicPr>
          <p:cNvPr id="6" name="image1.png" descr="Image result for mint ethiopia"/>
          <p:cNvPicPr/>
          <p:nvPr/>
        </p:nvPicPr>
        <p:blipFill>
          <a:blip r:embed="rId2"/>
          <a:srcRect t="16000" b="13498"/>
          <a:stretch>
            <a:fillRect/>
          </a:stretch>
        </p:blipFill>
        <p:spPr>
          <a:xfrm>
            <a:off x="403581" y="171067"/>
            <a:ext cx="838760" cy="627291"/>
          </a:xfrm>
          <a:prstGeom prst="rect">
            <a:avLst/>
          </a:prstGeom>
          <a:ln/>
        </p:spPr>
      </p:pic>
      <p:pic>
        <p:nvPicPr>
          <p:cNvPr id="7" name="Picture 6" descr="C:\Users\Preferred Customer\Downloads\Intracom _Logo_Nov_01_2017_03.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4259349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5674" y="553386"/>
            <a:ext cx="1664174"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CONT …</a:t>
            </a:r>
            <a:endParaRPr lang="en-US" sz="2800" dirty="0">
              <a:latin typeface="Times New Roman" panose="02020603050405020304" pitchFamily="18" charset="0"/>
              <a:cs typeface="Times New Roman" panose="02020603050405020304" pitchFamily="18" charset="0"/>
            </a:endParaRPr>
          </a:p>
        </p:txBody>
      </p:sp>
      <p:sp>
        <p:nvSpPr>
          <p:cNvPr id="3" name="Rectangle 2"/>
          <p:cNvSpPr/>
          <p:nvPr/>
        </p:nvSpPr>
        <p:spPr>
          <a:xfrm>
            <a:off x="3434152" y="1549768"/>
            <a:ext cx="5383277" cy="2790508"/>
          </a:xfrm>
          <a:prstGeom prst="rect">
            <a:avLst/>
          </a:prstGeom>
        </p:spPr>
        <p:txBody>
          <a:bodyPr wrap="square">
            <a:spAutoFit/>
          </a:bodyPr>
          <a:lstStyle/>
          <a:p>
            <a:pPr marL="285750" indent="-285750">
              <a:lnSpc>
                <a:spcPct val="150000"/>
              </a:lnSpc>
              <a:spcAft>
                <a:spcPts val="800"/>
              </a:spcAft>
              <a:buFont typeface="Wingdings" panose="05000000000000000000" pitchFamily="2" charset="2"/>
              <a:buChar char="v"/>
            </a:pPr>
            <a:r>
              <a:rPr lang="en-US" dirty="0">
                <a:latin typeface="Times New Roman" panose="02020603050405020304" pitchFamily="18" charset="0"/>
                <a:ea typeface="Calibri" panose="020F0502020204030204" pitchFamily="34" charset="0"/>
                <a:cs typeface="Times New Roman" panose="02020603050405020304" pitchFamily="18" charset="0"/>
              </a:rPr>
              <a:t>Developed a mobile app and </a:t>
            </a:r>
            <a:r>
              <a:rPr lang="en-US" dirty="0" smtClean="0">
                <a:latin typeface="Times New Roman" panose="02020603050405020304" pitchFamily="18" charset="0"/>
                <a:ea typeface="Calibri" panose="020F0502020204030204" pitchFamily="34" charset="0"/>
                <a:cs typeface="Times New Roman" panose="02020603050405020304" pitchFamily="18" charset="0"/>
              </a:rPr>
              <a:t>400 </a:t>
            </a:r>
            <a:r>
              <a:rPr lang="en-US" dirty="0">
                <a:latin typeface="Times New Roman" panose="02020603050405020304" pitchFamily="18" charset="0"/>
                <a:ea typeface="Calibri" panose="020F0502020204030204" pitchFamily="34" charset="0"/>
                <a:cs typeface="Times New Roman" panose="02020603050405020304" pitchFamily="18" charset="0"/>
              </a:rPr>
              <a:t>educational videos in 10 Ethiopian languages. </a:t>
            </a:r>
          </a:p>
          <a:p>
            <a:pPr marL="285750" indent="-285750">
              <a:lnSpc>
                <a:spcPct val="150000"/>
              </a:lnSpc>
              <a:spcAft>
                <a:spcPts val="800"/>
              </a:spcAft>
              <a:buFont typeface="Wingdings" panose="05000000000000000000" pitchFamily="2" charset="2"/>
              <a:buChar char="v"/>
            </a:pPr>
            <a:r>
              <a:rPr lang="en-US" dirty="0">
                <a:latin typeface="Times New Roman" panose="02020603050405020304" pitchFamily="18" charset="0"/>
                <a:ea typeface="Calibri" panose="020F0502020204030204" pitchFamily="34" charset="0"/>
                <a:cs typeface="Times New Roman" panose="02020603050405020304" pitchFamily="18" charset="0"/>
              </a:rPr>
              <a:t>Addressed four critical sectors: Agriculture, Health, Child Education, and IT. </a:t>
            </a:r>
          </a:p>
          <a:p>
            <a:pPr marL="285750" indent="-285750">
              <a:lnSpc>
                <a:spcPct val="150000"/>
              </a:lnSpc>
              <a:spcAft>
                <a:spcPts val="800"/>
              </a:spcAft>
              <a:buFont typeface="Wingdings" panose="05000000000000000000" pitchFamily="2" charset="2"/>
              <a:buChar char="v"/>
            </a:pPr>
            <a:r>
              <a:rPr lang="en-US" dirty="0">
                <a:latin typeface="Times New Roman" panose="02020603050405020304" pitchFamily="18" charset="0"/>
                <a:ea typeface="Calibri" panose="020F0502020204030204" pitchFamily="34" charset="0"/>
                <a:cs typeface="Times New Roman" panose="02020603050405020304" pitchFamily="18" charset="0"/>
              </a:rPr>
              <a:t>Empowered learners in remote areas with accessible, offline-compatible content.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t="2778" b="14699"/>
          <a:stretch/>
        </p:blipFill>
        <p:spPr bwMode="auto">
          <a:xfrm>
            <a:off x="403570" y="1405983"/>
            <a:ext cx="3030582" cy="426329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53640926-AAD7-44D8-BBD7-CCE9431645EC}">
              <a14:shadowObscured xmlns:a14="http://schemas.microsoft.com/office/drawing/2010/main"/>
            </a:ext>
          </a:extLst>
        </p:spPr>
      </p:pic>
      <p:sp>
        <p:nvSpPr>
          <p:cNvPr id="7" name="Date Placeholder 6"/>
          <p:cNvSpPr>
            <a:spLocks noGrp="1"/>
          </p:cNvSpPr>
          <p:nvPr>
            <p:ph type="dt" sz="half" idx="10"/>
          </p:nvPr>
        </p:nvSpPr>
        <p:spPr/>
        <p:txBody>
          <a:bodyPr/>
          <a:lstStyle/>
          <a:p>
            <a:fld id="{2AB88C3E-DE18-4259-9612-5C8B18DC5142}" type="datetime1">
              <a:rPr lang="en-US" smtClean="0"/>
              <a:t>11/11/2025</a:t>
            </a:fld>
            <a:endParaRPr lang="en-US"/>
          </a:p>
        </p:txBody>
      </p:sp>
      <p:sp>
        <p:nvSpPr>
          <p:cNvPr id="8" name="Footer Placeholder 7"/>
          <p:cNvSpPr>
            <a:spLocks noGrp="1"/>
          </p:cNvSpPr>
          <p:nvPr>
            <p:ph type="ftr" sz="quarter" idx="11"/>
          </p:nvPr>
        </p:nvSpPr>
        <p:spPr/>
        <p:txBody>
          <a:bodyPr/>
          <a:lstStyle/>
          <a:p>
            <a:r>
              <a:rPr lang="en-US"/>
              <a:t>Digital literacy content development</a:t>
            </a:r>
          </a:p>
        </p:txBody>
      </p:sp>
      <p:sp>
        <p:nvSpPr>
          <p:cNvPr id="9" name="Slide Number Placeholder 8"/>
          <p:cNvSpPr>
            <a:spLocks noGrp="1"/>
          </p:cNvSpPr>
          <p:nvPr>
            <p:ph type="sldNum" sz="quarter" idx="12"/>
          </p:nvPr>
        </p:nvSpPr>
        <p:spPr/>
        <p:txBody>
          <a:bodyPr/>
          <a:lstStyle/>
          <a:p>
            <a:fld id="{09E9CF89-BBCF-492F-AF7D-D7011443D0B4}" type="slidenum">
              <a:rPr lang="en-US" smtClean="0"/>
              <a:t>7</a:t>
            </a:fld>
            <a:endParaRPr lang="en-US"/>
          </a:p>
        </p:txBody>
      </p:sp>
      <p:pic>
        <p:nvPicPr>
          <p:cNvPr id="10" name="image1.png" descr="Image result for mint ethiopia"/>
          <p:cNvPicPr/>
          <p:nvPr/>
        </p:nvPicPr>
        <p:blipFill>
          <a:blip r:embed="rId3"/>
          <a:srcRect t="16000" b="13498"/>
          <a:stretch>
            <a:fillRect/>
          </a:stretch>
        </p:blipFill>
        <p:spPr>
          <a:xfrm>
            <a:off x="403581" y="171067"/>
            <a:ext cx="838760" cy="627291"/>
          </a:xfrm>
          <a:prstGeom prst="rect">
            <a:avLst/>
          </a:prstGeom>
          <a:ln/>
        </p:spPr>
      </p:pic>
      <p:pic>
        <p:nvPicPr>
          <p:cNvPr id="11" name="Picture 10" descr="C:\Users\Preferred Customer\Downloads\Intracom _Logo_Nov_01_2017_0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1370266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5674" y="553386"/>
            <a:ext cx="4305922"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PROJECT OBJECTIVES </a:t>
            </a:r>
            <a:endParaRPr lang="en-US"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600890" y="1536705"/>
            <a:ext cx="7210699" cy="1025922"/>
          </a:xfrm>
          <a:prstGeom prst="rect">
            <a:avLst/>
          </a:prstGeom>
        </p:spPr>
        <p:txBody>
          <a:bodyPr wrap="square">
            <a:spAutoFit/>
          </a:bodyPr>
          <a:lstStyle/>
          <a:p>
            <a:pPr marL="285750" indent="-285750">
              <a:lnSpc>
                <a:spcPct val="150000"/>
              </a:lnSpc>
              <a:spcAft>
                <a:spcPts val="800"/>
              </a:spcAft>
              <a:buFont typeface="Wingdings" panose="05000000000000000000" pitchFamily="2" charset="2"/>
              <a:buChar char="v"/>
            </a:pPr>
            <a:r>
              <a:rPr lang="en-US" dirty="0">
                <a:latin typeface="Times New Roman" panose="02020603050405020304" pitchFamily="18" charset="0"/>
                <a:ea typeface="Calibri" panose="020F0502020204030204" pitchFamily="34" charset="0"/>
                <a:cs typeface="Times New Roman" panose="02020603050405020304" pitchFamily="18" charset="0"/>
              </a:rPr>
              <a:t>Bridge the Digital Knowledge Gap. </a:t>
            </a:r>
          </a:p>
          <a:p>
            <a:pPr marL="285750" indent="-285750">
              <a:lnSpc>
                <a:spcPct val="150000"/>
              </a:lnSpc>
              <a:spcAft>
                <a:spcPts val="800"/>
              </a:spcAft>
              <a:buFont typeface="Wingdings" panose="05000000000000000000" pitchFamily="2" charset="2"/>
              <a:buChar char="v"/>
            </a:pPr>
            <a:r>
              <a:rPr lang="en-US" dirty="0">
                <a:latin typeface="Times New Roman" panose="02020603050405020304" pitchFamily="18" charset="0"/>
                <a:ea typeface="Calibri" panose="020F0502020204030204" pitchFamily="34" charset="0"/>
                <a:cs typeface="Times New Roman" panose="02020603050405020304" pitchFamily="18" charset="0"/>
              </a:rPr>
              <a:t>Improve Livelihoods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rotWithShape="1">
          <a:blip r:embed="rId2" cstate="print">
            <a:extLst>
              <a:ext uri="{28A0092B-C50C-407E-A947-70E740481C1C}">
                <a14:useLocalDpi xmlns:a14="http://schemas.microsoft.com/office/drawing/2010/main" val="0"/>
              </a:ext>
            </a:extLst>
          </a:blip>
          <a:srcRect t="2547" b="10995"/>
          <a:stretch/>
        </p:blipFill>
        <p:spPr bwMode="auto">
          <a:xfrm>
            <a:off x="4702629" y="553386"/>
            <a:ext cx="3474719" cy="570372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53640926-AAD7-44D8-BBD7-CCE9431645EC}">
              <a14:shadowObscured xmlns:a14="http://schemas.microsoft.com/office/drawing/2010/main"/>
            </a:ext>
          </a:extLst>
        </p:spPr>
      </p:pic>
      <p:sp>
        <p:nvSpPr>
          <p:cNvPr id="8" name="Date Placeholder 7"/>
          <p:cNvSpPr>
            <a:spLocks noGrp="1"/>
          </p:cNvSpPr>
          <p:nvPr>
            <p:ph type="dt" sz="half" idx="10"/>
          </p:nvPr>
        </p:nvSpPr>
        <p:spPr/>
        <p:txBody>
          <a:bodyPr/>
          <a:lstStyle/>
          <a:p>
            <a:fld id="{3FD4D8A7-CB07-489E-BA61-A18FBA57E36B}" type="datetime1">
              <a:rPr lang="en-US" smtClean="0"/>
              <a:t>11/11/2025</a:t>
            </a:fld>
            <a:endParaRPr lang="en-US"/>
          </a:p>
        </p:txBody>
      </p:sp>
      <p:sp>
        <p:nvSpPr>
          <p:cNvPr id="9" name="Footer Placeholder 8"/>
          <p:cNvSpPr>
            <a:spLocks noGrp="1"/>
          </p:cNvSpPr>
          <p:nvPr>
            <p:ph type="ftr" sz="quarter" idx="11"/>
          </p:nvPr>
        </p:nvSpPr>
        <p:spPr/>
        <p:txBody>
          <a:bodyPr/>
          <a:lstStyle/>
          <a:p>
            <a:r>
              <a:rPr lang="en-US"/>
              <a:t>Digital literacy content development</a:t>
            </a:r>
          </a:p>
        </p:txBody>
      </p:sp>
      <p:sp>
        <p:nvSpPr>
          <p:cNvPr id="10" name="Slide Number Placeholder 9"/>
          <p:cNvSpPr>
            <a:spLocks noGrp="1"/>
          </p:cNvSpPr>
          <p:nvPr>
            <p:ph type="sldNum" sz="quarter" idx="12"/>
          </p:nvPr>
        </p:nvSpPr>
        <p:spPr/>
        <p:txBody>
          <a:bodyPr/>
          <a:lstStyle/>
          <a:p>
            <a:fld id="{09E9CF89-BBCF-492F-AF7D-D7011443D0B4}" type="slidenum">
              <a:rPr lang="en-US" smtClean="0"/>
              <a:t>8</a:t>
            </a:fld>
            <a:endParaRPr lang="en-US"/>
          </a:p>
        </p:txBody>
      </p:sp>
      <p:pic>
        <p:nvPicPr>
          <p:cNvPr id="11" name="image1.png" descr="Image result for mint ethiopia"/>
          <p:cNvPicPr/>
          <p:nvPr/>
        </p:nvPicPr>
        <p:blipFill>
          <a:blip r:embed="rId3"/>
          <a:srcRect t="16000" b="13498"/>
          <a:stretch>
            <a:fillRect/>
          </a:stretch>
        </p:blipFill>
        <p:spPr>
          <a:xfrm>
            <a:off x="403581" y="171067"/>
            <a:ext cx="838760" cy="627291"/>
          </a:xfrm>
          <a:prstGeom prst="rect">
            <a:avLst/>
          </a:prstGeom>
          <a:ln/>
        </p:spPr>
      </p:pic>
      <p:pic>
        <p:nvPicPr>
          <p:cNvPr id="12" name="Picture 11" descr="C:\Users\Preferred Customer\Downloads\Intracom _Logo_Nov_01_2017_0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2147530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5674" y="553386"/>
            <a:ext cx="3230308" cy="523220"/>
          </a:xfrm>
          <a:prstGeom prst="rect">
            <a:avLst/>
          </a:prstGeom>
        </p:spPr>
        <p:txBody>
          <a:bodyPr wrap="none">
            <a:spAutoFit/>
          </a:bodyPr>
          <a:lstStyle/>
          <a:p>
            <a:r>
              <a:rPr lang="en-US" sz="2800" b="1" dirty="0">
                <a:solidFill>
                  <a:srgbClr val="04525B"/>
                </a:solidFill>
                <a:latin typeface="Times New Roman" panose="02020603050405020304" pitchFamily="18" charset="0"/>
                <a:cs typeface="Times New Roman" panose="02020603050405020304" pitchFamily="18" charset="0"/>
              </a:rPr>
              <a:t>PROJECT SCOPE </a:t>
            </a:r>
            <a:endParaRPr lang="en-US"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3034531" y="1669005"/>
            <a:ext cx="5374832" cy="2169825"/>
          </a:xfrm>
          <a:prstGeom prst="rect">
            <a:avLst/>
          </a:prstGeom>
        </p:spPr>
        <p:txBody>
          <a:bodyPr wrap="square">
            <a:spAutoFit/>
          </a:bodyPr>
          <a:lstStyle/>
          <a:p>
            <a:pPr marL="285750" indent="-285750">
              <a:lnSpc>
                <a:spcPct val="150000"/>
              </a:lnSpc>
              <a:spcAft>
                <a:spcPts val="800"/>
              </a:spcAft>
              <a:buFont typeface="Wingdings" panose="05000000000000000000" pitchFamily="2" charset="2"/>
              <a:buChar char="v"/>
            </a:pPr>
            <a:r>
              <a:rPr lang="en-US" dirty="0">
                <a:latin typeface="Times New Roman" panose="02020603050405020304" pitchFamily="18" charset="0"/>
                <a:ea typeface="Calibri" panose="020F0502020204030204" pitchFamily="34" charset="0"/>
                <a:cs typeface="Times New Roman" panose="02020603050405020304" pitchFamily="18" charset="0"/>
              </a:rPr>
              <a:t>This project's scope is to develop a mobile application for the Android platform and digital literacy content in ten widely spoken local languages based on the Central Statistic Agency and Ministry of Innovation and Technology confirmation.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rotWithShape="1">
          <a:blip r:embed="rId2" cstate="print">
            <a:extLst>
              <a:ext uri="{28A0092B-C50C-407E-A947-70E740481C1C}">
                <a14:useLocalDpi xmlns:a14="http://schemas.microsoft.com/office/drawing/2010/main" val="0"/>
              </a:ext>
            </a:extLst>
          </a:blip>
          <a:srcRect t="2547" b="10995"/>
          <a:stretch/>
        </p:blipFill>
        <p:spPr bwMode="auto">
          <a:xfrm>
            <a:off x="288439" y="1094877"/>
            <a:ext cx="2599509" cy="5068389"/>
          </a:xfrm>
          <a:prstGeom prst="round2DiagRect">
            <a:avLst>
              <a:gd name="adj1" fmla="val 16667"/>
              <a:gd name="adj2" fmla="val 7519"/>
            </a:avLst>
          </a:prstGeom>
          <a:ln w="88900" cap="sq">
            <a:solidFill>
              <a:srgbClr val="FFFFFF"/>
            </a:solidFill>
            <a:miter lim="800000"/>
          </a:ln>
          <a:effectLst>
            <a:outerShdw blurRad="254000" algn="tl" rotWithShape="0">
              <a:srgbClr val="000000">
                <a:alpha val="43000"/>
              </a:srgbClr>
            </a:outerShdw>
          </a:effectLst>
          <a:extLst>
            <a:ext uri="{53640926-AAD7-44D8-BBD7-CCE9431645EC}">
              <a14:shadowObscured xmlns:a14="http://schemas.microsoft.com/office/drawing/2010/main"/>
            </a:ext>
          </a:extLst>
        </p:spPr>
      </p:pic>
      <p:sp>
        <p:nvSpPr>
          <p:cNvPr id="8" name="Date Placeholder 7"/>
          <p:cNvSpPr>
            <a:spLocks noGrp="1"/>
          </p:cNvSpPr>
          <p:nvPr>
            <p:ph type="dt" sz="half" idx="10"/>
          </p:nvPr>
        </p:nvSpPr>
        <p:spPr/>
        <p:txBody>
          <a:bodyPr/>
          <a:lstStyle/>
          <a:p>
            <a:fld id="{3FD4D8A7-CB07-489E-BA61-A18FBA57E36B}" type="datetime1">
              <a:rPr lang="en-US" smtClean="0"/>
              <a:t>11/11/2025</a:t>
            </a:fld>
            <a:endParaRPr lang="en-US"/>
          </a:p>
        </p:txBody>
      </p:sp>
      <p:sp>
        <p:nvSpPr>
          <p:cNvPr id="9" name="Footer Placeholder 8"/>
          <p:cNvSpPr>
            <a:spLocks noGrp="1"/>
          </p:cNvSpPr>
          <p:nvPr>
            <p:ph type="ftr" sz="quarter" idx="11"/>
          </p:nvPr>
        </p:nvSpPr>
        <p:spPr/>
        <p:txBody>
          <a:bodyPr/>
          <a:lstStyle/>
          <a:p>
            <a:r>
              <a:rPr lang="en-US"/>
              <a:t>Digital literacy content development</a:t>
            </a:r>
          </a:p>
        </p:txBody>
      </p:sp>
      <p:sp>
        <p:nvSpPr>
          <p:cNvPr id="10" name="Slide Number Placeholder 9"/>
          <p:cNvSpPr>
            <a:spLocks noGrp="1"/>
          </p:cNvSpPr>
          <p:nvPr>
            <p:ph type="sldNum" sz="quarter" idx="12"/>
          </p:nvPr>
        </p:nvSpPr>
        <p:spPr/>
        <p:txBody>
          <a:bodyPr/>
          <a:lstStyle/>
          <a:p>
            <a:fld id="{09E9CF89-BBCF-492F-AF7D-D7011443D0B4}" type="slidenum">
              <a:rPr lang="en-US" smtClean="0"/>
              <a:t>9</a:t>
            </a:fld>
            <a:endParaRPr lang="en-US"/>
          </a:p>
        </p:txBody>
      </p:sp>
      <p:pic>
        <p:nvPicPr>
          <p:cNvPr id="11" name="image1.png" descr="Image result for mint ethiopia"/>
          <p:cNvPicPr/>
          <p:nvPr/>
        </p:nvPicPr>
        <p:blipFill>
          <a:blip r:embed="rId3"/>
          <a:srcRect t="16000" b="13498"/>
          <a:stretch>
            <a:fillRect/>
          </a:stretch>
        </p:blipFill>
        <p:spPr>
          <a:xfrm>
            <a:off x="403581" y="171067"/>
            <a:ext cx="838760" cy="627291"/>
          </a:xfrm>
          <a:prstGeom prst="rect">
            <a:avLst/>
          </a:prstGeom>
          <a:ln/>
        </p:spPr>
      </p:pic>
      <p:pic>
        <p:nvPicPr>
          <p:cNvPr id="12" name="Picture 11" descr="C:\Users\Preferred Customer\Downloads\Intracom _Logo_Nov_01_2017_0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9689" y="118333"/>
            <a:ext cx="925488" cy="680025"/>
          </a:xfrm>
          <a:prstGeom prst="rect">
            <a:avLst/>
          </a:prstGeom>
          <a:noFill/>
          <a:ln w="9525">
            <a:noFill/>
            <a:miter lim="800000"/>
            <a:headEnd/>
            <a:tailEnd/>
          </a:ln>
        </p:spPr>
      </p:pic>
    </p:spTree>
    <p:extLst>
      <p:ext uri="{BB962C8B-B14F-4D97-AF65-F5344CB8AC3E}">
        <p14:creationId xmlns:p14="http://schemas.microsoft.com/office/powerpoint/2010/main" val="1077594390"/>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3084</TotalTime>
  <Words>2575</Words>
  <Application>Microsoft Office PowerPoint</Application>
  <PresentationFormat>On-screen Show (4:3)</PresentationFormat>
  <Paragraphs>531</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Calibri</vt:lpstr>
      <vt:lpstr>Calibri Light</vt:lpstr>
      <vt:lpstr>Courier New</vt:lpstr>
      <vt:lpstr>quote-cjk-patch</vt:lpstr>
      <vt:lpstr>Symbol</vt:lpstr>
      <vt:lpstr>Times New Roman</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Intracom</dc:creator>
  <cp:lastModifiedBy>Microsoft account</cp:lastModifiedBy>
  <cp:revision>285</cp:revision>
  <dcterms:created xsi:type="dcterms:W3CDTF">2025-07-07T12:37:56Z</dcterms:created>
  <dcterms:modified xsi:type="dcterms:W3CDTF">2025-11-11T16:14:26Z</dcterms:modified>
</cp:coreProperties>
</file>